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Belgrano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agrid Medium" panose="020B0604020202020204" charset="0"/>
      <p:regular r:id="rId27"/>
    </p:embeddedFont>
    <p:embeddedFont>
      <p:font typeface="Hammersmith One" panose="02010703030501060504" pitchFamily="2" charset="0"/>
      <p:regular r:id="rId28"/>
    </p:embeddedFont>
    <p:embeddedFont>
      <p:font typeface="Open Sans Bold" panose="020B0604020202020204" charset="0"/>
      <p:regular r:id="rId29"/>
    </p:embeddedFont>
    <p:embeddedFont>
      <p:font typeface="Playfair Display Bold Italics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12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svg"/><Relationship Id="rId10" Type="http://schemas.openxmlformats.org/officeDocument/2006/relationships/image" Target="../media/image117.sv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12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svg"/><Relationship Id="rId10" Type="http://schemas.openxmlformats.org/officeDocument/2006/relationships/image" Target="../media/image117.sv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12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svg"/><Relationship Id="rId10" Type="http://schemas.openxmlformats.org/officeDocument/2006/relationships/image" Target="../media/image117.sv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12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svg"/><Relationship Id="rId10" Type="http://schemas.openxmlformats.org/officeDocument/2006/relationships/image" Target="../media/image117.sv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12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svg"/><Relationship Id="rId15" Type="http://schemas.openxmlformats.org/officeDocument/2006/relationships/image" Target="../media/image122.png"/><Relationship Id="rId10" Type="http://schemas.openxmlformats.org/officeDocument/2006/relationships/image" Target="../media/image117.sv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3" Type="http://schemas.openxmlformats.org/officeDocument/2006/relationships/image" Target="../media/image124.sv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5" Type="http://schemas.openxmlformats.org/officeDocument/2006/relationships/image" Target="../media/image41.svg"/><Relationship Id="rId10" Type="http://schemas.openxmlformats.org/officeDocument/2006/relationships/image" Target="../media/image129.png"/><Relationship Id="rId4" Type="http://schemas.openxmlformats.org/officeDocument/2006/relationships/image" Target="../media/image40.png"/><Relationship Id="rId9" Type="http://schemas.openxmlformats.org/officeDocument/2006/relationships/image" Target="../media/image1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3" Type="http://schemas.openxmlformats.org/officeDocument/2006/relationships/image" Target="../media/image124.sv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5" Type="http://schemas.openxmlformats.org/officeDocument/2006/relationships/image" Target="../media/image41.svg"/><Relationship Id="rId10" Type="http://schemas.openxmlformats.org/officeDocument/2006/relationships/image" Target="../media/image129.png"/><Relationship Id="rId4" Type="http://schemas.openxmlformats.org/officeDocument/2006/relationships/image" Target="../media/image40.png"/><Relationship Id="rId9" Type="http://schemas.openxmlformats.org/officeDocument/2006/relationships/image" Target="../media/image128.svg"/><Relationship Id="rId14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3" Type="http://schemas.openxmlformats.org/officeDocument/2006/relationships/image" Target="../media/image135.sv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5" Type="http://schemas.openxmlformats.org/officeDocument/2006/relationships/image" Target="../media/image41.svg"/><Relationship Id="rId10" Type="http://schemas.openxmlformats.org/officeDocument/2006/relationships/image" Target="../media/image129.png"/><Relationship Id="rId4" Type="http://schemas.openxmlformats.org/officeDocument/2006/relationships/image" Target="../media/image40.png"/><Relationship Id="rId9" Type="http://schemas.openxmlformats.org/officeDocument/2006/relationships/image" Target="../media/image1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12.svg"/><Relationship Id="rId3" Type="http://schemas.openxmlformats.org/officeDocument/2006/relationships/image" Target="../media/image137.jpeg"/><Relationship Id="rId7" Type="http://schemas.openxmlformats.org/officeDocument/2006/relationships/image" Target="../media/image141.svg"/><Relationship Id="rId12" Type="http://schemas.openxmlformats.org/officeDocument/2006/relationships/image" Target="../media/image11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svg"/><Relationship Id="rId5" Type="http://schemas.openxmlformats.org/officeDocument/2006/relationships/image" Target="../media/image139.sv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svg"/><Relationship Id="rId7" Type="http://schemas.openxmlformats.org/officeDocument/2006/relationships/image" Target="../media/image150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54.svg"/><Relationship Id="rId5" Type="http://schemas.openxmlformats.org/officeDocument/2006/relationships/image" Target="../media/image149.svg"/><Relationship Id="rId10" Type="http://schemas.openxmlformats.org/officeDocument/2006/relationships/image" Target="../media/image153.png"/><Relationship Id="rId4" Type="http://schemas.openxmlformats.org/officeDocument/2006/relationships/image" Target="../media/image148.png"/><Relationship Id="rId9" Type="http://schemas.openxmlformats.org/officeDocument/2006/relationships/image" Target="../media/image15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10" Type="http://schemas.openxmlformats.org/officeDocument/2006/relationships/image" Target="../media/image54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5" Type="http://schemas.openxmlformats.org/officeDocument/2006/relationships/image" Target="../media/image8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90.sv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t="-28300" b="-3203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62238" y="376996"/>
            <a:ext cx="18288000" cy="9634238"/>
          </a:xfrm>
          <a:custGeom>
            <a:avLst/>
            <a:gdLst/>
            <a:ahLst/>
            <a:cxnLst/>
            <a:rect l="l" t="t" r="r" b="b"/>
            <a:pathLst>
              <a:path w="18288000" h="9634238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559952">
            <a:off x="17082039" y="8413448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326381"/>
            <a:ext cx="18288000" cy="9634238"/>
          </a:xfrm>
          <a:custGeom>
            <a:avLst/>
            <a:gdLst/>
            <a:ahLst/>
            <a:cxnLst/>
            <a:rect l="l" t="t" r="r" b="b"/>
            <a:pathLst>
              <a:path w="18288000" h="9634238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1133">
            <a:off x="7420238" y="8068835"/>
            <a:ext cx="3525205" cy="962766"/>
          </a:xfrm>
          <a:custGeom>
            <a:avLst/>
            <a:gdLst/>
            <a:ahLst/>
            <a:cxnLst/>
            <a:rect l="l" t="t" r="r" b="b"/>
            <a:pathLst>
              <a:path w="3525205" h="962766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8272948"/>
            <a:ext cx="18288000" cy="58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2ª SPRINT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17338"/>
            <a:ext cx="16794515" cy="75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Bold Italics"/>
              </a:rPr>
              <a:t>Aprendizagem por Projeto Integrado</a:t>
            </a:r>
          </a:p>
        </p:txBody>
      </p:sp>
      <p:sp>
        <p:nvSpPr>
          <p:cNvPr id="9" name="Freeform 9"/>
          <p:cNvSpPr/>
          <p:nvPr/>
        </p:nvSpPr>
        <p:spPr>
          <a:xfrm>
            <a:off x="3155788" y="2751168"/>
            <a:ext cx="672733" cy="302730"/>
          </a:xfrm>
          <a:custGeom>
            <a:avLst/>
            <a:gdLst/>
            <a:ahLst/>
            <a:cxnLst/>
            <a:rect l="l" t="t" r="r" b="b"/>
            <a:pathLst>
              <a:path w="672733" h="302730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085757">
            <a:off x="3470627" y="2448689"/>
            <a:ext cx="627640" cy="282438"/>
          </a:xfrm>
          <a:custGeom>
            <a:avLst/>
            <a:gdLst/>
            <a:ahLst/>
            <a:cxnLst/>
            <a:rect l="l" t="t" r="r" b="b"/>
            <a:pathLst>
              <a:path w="627640" h="282438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656215">
            <a:off x="3089993" y="3074394"/>
            <a:ext cx="733479" cy="330065"/>
          </a:xfrm>
          <a:custGeom>
            <a:avLst/>
            <a:gdLst/>
            <a:ahLst/>
            <a:cxnLst/>
            <a:rect l="l" t="t" r="r" b="b"/>
            <a:pathLst>
              <a:path w="733479" h="330065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637155">
            <a:off x="3256972" y="3347665"/>
            <a:ext cx="638558" cy="287351"/>
          </a:xfrm>
          <a:custGeom>
            <a:avLst/>
            <a:gdLst/>
            <a:ahLst/>
            <a:cxnLst/>
            <a:rect l="l" t="t" r="r" b="b"/>
            <a:pathLst>
              <a:path w="638558" h="287351">
                <a:moveTo>
                  <a:pt x="0" y="0"/>
                </a:moveTo>
                <a:lnTo>
                  <a:pt x="638557" y="0"/>
                </a:lnTo>
                <a:lnTo>
                  <a:pt x="638557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090993" y="8982341"/>
            <a:ext cx="877796" cy="1028892"/>
          </a:xfrm>
          <a:custGeom>
            <a:avLst/>
            <a:gdLst/>
            <a:ahLst/>
            <a:cxnLst/>
            <a:rect l="l" t="t" r="r" b="b"/>
            <a:pathLst>
              <a:path w="877796" h="1028892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8296982"/>
            <a:ext cx="1371303" cy="1990018"/>
          </a:xfrm>
          <a:custGeom>
            <a:avLst/>
            <a:gdLst/>
            <a:ahLst/>
            <a:cxnLst/>
            <a:rect l="l" t="t" r="r" b="b"/>
            <a:pathLst>
              <a:path w="1371303" h="1990018">
                <a:moveTo>
                  <a:pt x="0" y="0"/>
                </a:moveTo>
                <a:lnTo>
                  <a:pt x="1371303" y="0"/>
                </a:lnTo>
                <a:lnTo>
                  <a:pt x="1371303" y="1990018"/>
                </a:lnTo>
                <a:lnTo>
                  <a:pt x="0" y="19900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770218">
            <a:off x="-34943" y="8454402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7504557">
            <a:off x="-130093" y="-166921"/>
            <a:ext cx="1665222" cy="2261413"/>
          </a:xfrm>
          <a:custGeom>
            <a:avLst/>
            <a:gdLst/>
            <a:ahLst/>
            <a:cxnLst/>
            <a:rect l="l" t="t" r="r" b="b"/>
            <a:pathLst>
              <a:path w="1665222" h="2261413">
                <a:moveTo>
                  <a:pt x="0" y="0"/>
                </a:moveTo>
                <a:lnTo>
                  <a:pt x="1665222" y="0"/>
                </a:lnTo>
                <a:lnTo>
                  <a:pt x="1665222" y="2261413"/>
                </a:lnTo>
                <a:lnTo>
                  <a:pt x="0" y="22614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7844204">
            <a:off x="98574" y="-232034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815714">
            <a:off x="16284300" y="-496456"/>
            <a:ext cx="2088335" cy="2423173"/>
          </a:xfrm>
          <a:custGeom>
            <a:avLst/>
            <a:gdLst/>
            <a:ahLst/>
            <a:cxnLst/>
            <a:rect l="l" t="t" r="r" b="b"/>
            <a:pathLst>
              <a:path w="2088335" h="2423173">
                <a:moveTo>
                  <a:pt x="0" y="0"/>
                </a:moveTo>
                <a:lnTo>
                  <a:pt x="2088335" y="0"/>
                </a:lnTo>
                <a:lnTo>
                  <a:pt x="2088335" y="2423174"/>
                </a:lnTo>
                <a:lnTo>
                  <a:pt x="0" y="24231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8943963">
            <a:off x="16991822" y="-232034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0" y="0"/>
                </a:lnTo>
                <a:lnTo>
                  <a:pt x="1313150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281973">
            <a:off x="4406449" y="3541040"/>
            <a:ext cx="9160126" cy="4388070"/>
          </a:xfrm>
          <a:custGeom>
            <a:avLst/>
            <a:gdLst/>
            <a:ahLst/>
            <a:cxnLst/>
            <a:rect l="l" t="t" r="r" b="b"/>
            <a:pathLst>
              <a:path w="9160126" h="4388070">
                <a:moveTo>
                  <a:pt x="0" y="0"/>
                </a:moveTo>
                <a:lnTo>
                  <a:pt x="9160126" y="0"/>
                </a:lnTo>
                <a:lnTo>
                  <a:pt x="9160126" y="4388070"/>
                </a:lnTo>
                <a:lnTo>
                  <a:pt x="0" y="43880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60000"/>
            </a:blip>
            <a:stretch>
              <a:fillRect b="-176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9960" y="5026049"/>
            <a:ext cx="18225762" cy="203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MARIA E MARIA </a:t>
            </a:r>
          </a:p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CAFÉ COLONIAL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8668" y="-5129340"/>
            <a:ext cx="27022093" cy="27604779"/>
          </a:xfrm>
          <a:custGeom>
            <a:avLst/>
            <a:gdLst/>
            <a:ahLst/>
            <a:cxnLst/>
            <a:rect l="l" t="t" r="r" b="b"/>
            <a:pathLst>
              <a:path w="27022093" h="27604779">
                <a:moveTo>
                  <a:pt x="0" y="0"/>
                </a:moveTo>
                <a:lnTo>
                  <a:pt x="27022092" y="0"/>
                </a:lnTo>
                <a:lnTo>
                  <a:pt x="27022092" y="27604779"/>
                </a:lnTo>
                <a:lnTo>
                  <a:pt x="0" y="2760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40476" y="48793"/>
            <a:ext cx="12286007" cy="2303626"/>
          </a:xfrm>
          <a:custGeom>
            <a:avLst/>
            <a:gdLst/>
            <a:ahLst/>
            <a:cxnLst/>
            <a:rect l="l" t="t" r="r" b="b"/>
            <a:pathLst>
              <a:path w="12286007" h="2303626">
                <a:moveTo>
                  <a:pt x="0" y="0"/>
                </a:moveTo>
                <a:lnTo>
                  <a:pt x="12286007" y="0"/>
                </a:lnTo>
                <a:lnTo>
                  <a:pt x="12286007" y="2303626"/>
                </a:lnTo>
                <a:lnTo>
                  <a:pt x="0" y="2303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8261">
            <a:off x="3451677" y="371622"/>
            <a:ext cx="2318982" cy="2104476"/>
          </a:xfrm>
          <a:custGeom>
            <a:avLst/>
            <a:gdLst/>
            <a:ahLst/>
            <a:cxnLst/>
            <a:rect l="l" t="t" r="r" b="b"/>
            <a:pathLst>
              <a:path w="2318982" h="2104476">
                <a:moveTo>
                  <a:pt x="0" y="0"/>
                </a:moveTo>
                <a:lnTo>
                  <a:pt x="2318982" y="0"/>
                </a:lnTo>
                <a:lnTo>
                  <a:pt x="2318982" y="2104476"/>
                </a:lnTo>
                <a:lnTo>
                  <a:pt x="0" y="2104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46146">
            <a:off x="13823221" y="171906"/>
            <a:ext cx="1803262" cy="2057400"/>
          </a:xfrm>
          <a:custGeom>
            <a:avLst/>
            <a:gdLst/>
            <a:ahLst/>
            <a:cxnLst/>
            <a:rect l="l" t="t" r="r" b="b"/>
            <a:pathLst>
              <a:path w="1803262" h="2057400">
                <a:moveTo>
                  <a:pt x="0" y="0"/>
                </a:moveTo>
                <a:lnTo>
                  <a:pt x="1803262" y="0"/>
                </a:lnTo>
                <a:lnTo>
                  <a:pt x="180326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30352" y="1423860"/>
            <a:ext cx="1394031" cy="1340599"/>
          </a:xfrm>
          <a:custGeom>
            <a:avLst/>
            <a:gdLst/>
            <a:ahLst/>
            <a:cxnLst/>
            <a:rect l="l" t="t" r="r" b="b"/>
            <a:pathLst>
              <a:path w="1394031" h="1340599">
                <a:moveTo>
                  <a:pt x="0" y="0"/>
                </a:moveTo>
                <a:lnTo>
                  <a:pt x="1394031" y="0"/>
                </a:lnTo>
                <a:lnTo>
                  <a:pt x="1394031" y="1340599"/>
                </a:lnTo>
                <a:lnTo>
                  <a:pt x="0" y="13405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84955">
            <a:off x="5398122" y="158618"/>
            <a:ext cx="967474" cy="809050"/>
          </a:xfrm>
          <a:custGeom>
            <a:avLst/>
            <a:gdLst/>
            <a:ahLst/>
            <a:cxnLst/>
            <a:rect l="l" t="t" r="r" b="b"/>
            <a:pathLst>
              <a:path w="967474" h="809050">
                <a:moveTo>
                  <a:pt x="0" y="0"/>
                </a:moveTo>
                <a:lnTo>
                  <a:pt x="967474" y="0"/>
                </a:lnTo>
                <a:lnTo>
                  <a:pt x="967474" y="809050"/>
                </a:lnTo>
                <a:lnTo>
                  <a:pt x="0" y="8090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5362594" y="493987"/>
            <a:ext cx="8241771" cy="154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17"/>
              </a:lnSpc>
            </a:pPr>
            <a:r>
              <a:rPr lang="en-US" sz="11044" spc="1579">
                <a:solidFill>
                  <a:srgbClr val="000000"/>
                </a:solidFill>
                <a:latin typeface="Hammersmith One"/>
              </a:rPr>
              <a:t>DELIVERY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573959"/>
            <a:ext cx="17724931" cy="578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9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Observamos quais empresas oferecem entrega:</a:t>
            </a:r>
          </a:p>
          <a:p>
            <a:pPr algn="just">
              <a:lnSpc>
                <a:spcPts val="6636"/>
              </a:lnSpc>
            </a:pPr>
            <a:endParaRPr lang="en-US" sz="5000">
              <a:solidFill>
                <a:srgbClr val="000000"/>
              </a:solidFill>
              <a:latin typeface="Open Sans Bold"/>
            </a:endParaRPr>
          </a:p>
          <a:p>
            <a:pPr marL="1079501" lvl="1" indent="-539750" algn="just">
              <a:lnSpc>
                <a:spcPts val="79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A implementação do serviço de entrega deve ser imediata.</a:t>
            </a:r>
          </a:p>
          <a:p>
            <a:pPr marL="1079501" lvl="1" indent="-539750" algn="just">
              <a:lnSpc>
                <a:spcPts val="79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Atendendo clientes que já estão familiarizados com entregas e expandindo para novas regiões.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4091" y="3581990"/>
            <a:ext cx="1781877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Quase 100% dos pesquisados.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3925" y="-5910571"/>
            <a:ext cx="15623561" cy="15960457"/>
          </a:xfrm>
          <a:custGeom>
            <a:avLst/>
            <a:gdLst/>
            <a:ahLst/>
            <a:cxnLst/>
            <a:rect l="l" t="t" r="r" b="b"/>
            <a:pathLst>
              <a:path w="15623561" h="15960457">
                <a:moveTo>
                  <a:pt x="0" y="0"/>
                </a:moveTo>
                <a:lnTo>
                  <a:pt x="15623561" y="0"/>
                </a:lnTo>
                <a:lnTo>
                  <a:pt x="15623561" y="15960457"/>
                </a:lnTo>
                <a:lnTo>
                  <a:pt x="0" y="1596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4766524" y="387542"/>
            <a:ext cx="15041301" cy="15365642"/>
          </a:xfrm>
          <a:custGeom>
            <a:avLst/>
            <a:gdLst/>
            <a:ahLst/>
            <a:cxnLst/>
            <a:rect l="l" t="t" r="r" b="b"/>
            <a:pathLst>
              <a:path w="15041301" h="15365642">
                <a:moveTo>
                  <a:pt x="0" y="0"/>
                </a:moveTo>
                <a:lnTo>
                  <a:pt x="15041301" y="0"/>
                </a:lnTo>
                <a:lnTo>
                  <a:pt x="15041301" y="15365643"/>
                </a:lnTo>
                <a:lnTo>
                  <a:pt x="0" y="15365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56303">
            <a:off x="116376" y="-40904"/>
            <a:ext cx="10168579" cy="2777133"/>
          </a:xfrm>
          <a:custGeom>
            <a:avLst/>
            <a:gdLst/>
            <a:ahLst/>
            <a:cxnLst/>
            <a:rect l="l" t="t" r="r" b="b"/>
            <a:pathLst>
              <a:path w="10168579" h="2777133">
                <a:moveTo>
                  <a:pt x="0" y="0"/>
                </a:moveTo>
                <a:lnTo>
                  <a:pt x="10168579" y="0"/>
                </a:lnTo>
                <a:lnTo>
                  <a:pt x="10168579" y="2777133"/>
                </a:lnTo>
                <a:lnTo>
                  <a:pt x="0" y="2777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16167" y="534685"/>
            <a:ext cx="1091790" cy="1658797"/>
          </a:xfrm>
          <a:custGeom>
            <a:avLst/>
            <a:gdLst/>
            <a:ahLst/>
            <a:cxnLst/>
            <a:rect l="l" t="t" r="r" b="b"/>
            <a:pathLst>
              <a:path w="1091790" h="1658797">
                <a:moveTo>
                  <a:pt x="0" y="0"/>
                </a:moveTo>
                <a:lnTo>
                  <a:pt x="1091790" y="0"/>
                </a:lnTo>
                <a:lnTo>
                  <a:pt x="1091790" y="1658797"/>
                </a:lnTo>
                <a:lnTo>
                  <a:pt x="0" y="1658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78760" y="8191881"/>
            <a:ext cx="1609240" cy="2196915"/>
          </a:xfrm>
          <a:custGeom>
            <a:avLst/>
            <a:gdLst/>
            <a:ahLst/>
            <a:cxnLst/>
            <a:rect l="l" t="t" r="r" b="b"/>
            <a:pathLst>
              <a:path w="1609240" h="2196915">
                <a:moveTo>
                  <a:pt x="0" y="0"/>
                </a:moveTo>
                <a:lnTo>
                  <a:pt x="1609240" y="0"/>
                </a:lnTo>
                <a:lnTo>
                  <a:pt x="1609240" y="2196915"/>
                </a:lnTo>
                <a:lnTo>
                  <a:pt x="0" y="2196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15999">
            <a:off x="-608103" y="7200900"/>
            <a:ext cx="2669441" cy="4114800"/>
          </a:xfrm>
          <a:custGeom>
            <a:avLst/>
            <a:gdLst/>
            <a:ahLst/>
            <a:cxnLst/>
            <a:rect l="l" t="t" r="r" b="b"/>
            <a:pathLst>
              <a:path w="2669441" h="4114800">
                <a:moveTo>
                  <a:pt x="0" y="0"/>
                </a:moveTo>
                <a:lnTo>
                  <a:pt x="2669442" y="0"/>
                </a:lnTo>
                <a:lnTo>
                  <a:pt x="26694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002640">
            <a:off x="15329367" y="-1028700"/>
            <a:ext cx="3859866" cy="4114800"/>
          </a:xfrm>
          <a:custGeom>
            <a:avLst/>
            <a:gdLst/>
            <a:ahLst/>
            <a:cxnLst/>
            <a:rect l="l" t="t" r="r" b="b"/>
            <a:pathLst>
              <a:path w="3859866" h="4114800">
                <a:moveTo>
                  <a:pt x="0" y="0"/>
                </a:moveTo>
                <a:lnTo>
                  <a:pt x="3859866" y="0"/>
                </a:lnTo>
                <a:lnTo>
                  <a:pt x="38598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61663" y="435167"/>
            <a:ext cx="5878005" cy="175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79"/>
              </a:lnSpc>
              <a:spcBef>
                <a:spcPct val="0"/>
              </a:spcBef>
            </a:pPr>
            <a:r>
              <a:rPr lang="en-US" sz="12000" spc="1716">
                <a:solidFill>
                  <a:srgbClr val="000000"/>
                </a:solidFill>
                <a:latin typeface="Belgrano"/>
              </a:rPr>
              <a:t>MENU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404" y="1955357"/>
            <a:ext cx="17724931" cy="7655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8735"/>
              </a:lnSpc>
              <a:buFont typeface="Arial"/>
              <a:buChar char="•"/>
            </a:pPr>
            <a:r>
              <a:rPr lang="en-US" sz="5199" u="none" strike="noStrike">
                <a:solidFill>
                  <a:srgbClr val="000000"/>
                </a:solidFill>
                <a:latin typeface="Open Sans Bold"/>
              </a:rPr>
              <a:t>Elaboramos um menu que atenda às necessidades dos clientes.</a:t>
            </a:r>
          </a:p>
          <a:p>
            <a:pPr marL="1122679" lvl="1" indent="-561340" algn="just">
              <a:lnSpc>
                <a:spcPts val="8735"/>
              </a:lnSpc>
              <a:buFont typeface="Arial"/>
              <a:buChar char="•"/>
            </a:pPr>
            <a:r>
              <a:rPr lang="en-US" sz="5199" u="none" strike="noStrike">
                <a:solidFill>
                  <a:srgbClr val="000000"/>
                </a:solidFill>
                <a:latin typeface="Open Sans Bold"/>
              </a:rPr>
              <a:t>Com produtos conhecidos e introduzimos novos itens, atraindo assim novos clientes em potencial. </a:t>
            </a:r>
          </a:p>
          <a:p>
            <a:pPr marL="1122679" lvl="1" indent="-561340" algn="just">
              <a:lnSpc>
                <a:spcPts val="8735"/>
              </a:lnSpc>
              <a:buFont typeface="Arial"/>
              <a:buChar char="•"/>
            </a:pPr>
            <a:r>
              <a:rPr lang="en-US" sz="5199" u="none" strike="noStrike">
                <a:solidFill>
                  <a:srgbClr val="000000"/>
                </a:solidFill>
                <a:latin typeface="Open Sans Bold"/>
              </a:rPr>
              <a:t>Recomendamos a implementação de um menu rotativo, que inclui a troca semanal de alguns produtos. 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83B2573-1292-377B-C957-CC305DF356BF}"/>
              </a:ext>
            </a:extLst>
          </p:cNvPr>
          <p:cNvGrpSpPr/>
          <p:nvPr/>
        </p:nvGrpSpPr>
        <p:grpSpPr>
          <a:xfrm>
            <a:off x="648092" y="571500"/>
            <a:ext cx="1090890" cy="926653"/>
            <a:chOff x="648092" y="571500"/>
            <a:chExt cx="1090890" cy="926653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BD69415-DAAF-E9B6-EEFE-080FBC532F9B}"/>
                </a:ext>
              </a:extLst>
            </p:cNvPr>
            <p:cNvSpPr/>
            <p:nvPr/>
          </p:nvSpPr>
          <p:spPr>
            <a:xfrm>
              <a:off x="648092" y="571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D3CE394E-ECAB-E10C-298C-FE9C275BAF08}"/>
                </a:ext>
              </a:extLst>
            </p:cNvPr>
            <p:cNvSpPr/>
            <p:nvPr/>
          </p:nvSpPr>
          <p:spPr>
            <a:xfrm>
              <a:off x="648092" y="952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33FDA0B8-D93A-C414-3764-C1D813CE56D2}"/>
                </a:ext>
              </a:extLst>
            </p:cNvPr>
            <p:cNvSpPr/>
            <p:nvPr/>
          </p:nvSpPr>
          <p:spPr>
            <a:xfrm>
              <a:off x="648092" y="1333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3925" y="-5910571"/>
            <a:ext cx="15623561" cy="15960457"/>
          </a:xfrm>
          <a:custGeom>
            <a:avLst/>
            <a:gdLst/>
            <a:ahLst/>
            <a:cxnLst/>
            <a:rect l="l" t="t" r="r" b="b"/>
            <a:pathLst>
              <a:path w="15623561" h="15960457">
                <a:moveTo>
                  <a:pt x="0" y="0"/>
                </a:moveTo>
                <a:lnTo>
                  <a:pt x="15623561" y="0"/>
                </a:lnTo>
                <a:lnTo>
                  <a:pt x="15623561" y="15960457"/>
                </a:lnTo>
                <a:lnTo>
                  <a:pt x="0" y="1596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4766524" y="387542"/>
            <a:ext cx="15041301" cy="15365642"/>
          </a:xfrm>
          <a:custGeom>
            <a:avLst/>
            <a:gdLst/>
            <a:ahLst/>
            <a:cxnLst/>
            <a:rect l="l" t="t" r="r" b="b"/>
            <a:pathLst>
              <a:path w="15041301" h="15365642">
                <a:moveTo>
                  <a:pt x="0" y="0"/>
                </a:moveTo>
                <a:lnTo>
                  <a:pt x="15041301" y="0"/>
                </a:lnTo>
                <a:lnTo>
                  <a:pt x="15041301" y="15365643"/>
                </a:lnTo>
                <a:lnTo>
                  <a:pt x="0" y="15365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276651">
            <a:off x="128658" y="-39013"/>
            <a:ext cx="9437959" cy="2577594"/>
          </a:xfrm>
          <a:custGeom>
            <a:avLst/>
            <a:gdLst/>
            <a:ahLst/>
            <a:cxnLst/>
            <a:rect l="l" t="t" r="r" b="b"/>
            <a:pathLst>
              <a:path w="9437959" h="2577594">
                <a:moveTo>
                  <a:pt x="0" y="0"/>
                </a:moveTo>
                <a:lnTo>
                  <a:pt x="9437960" y="0"/>
                </a:lnTo>
                <a:lnTo>
                  <a:pt x="9437960" y="2577594"/>
                </a:lnTo>
                <a:lnTo>
                  <a:pt x="0" y="2577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4852">
            <a:off x="5202394" y="-23268"/>
            <a:ext cx="9437959" cy="2577594"/>
          </a:xfrm>
          <a:custGeom>
            <a:avLst/>
            <a:gdLst/>
            <a:ahLst/>
            <a:cxnLst/>
            <a:rect l="l" t="t" r="r" b="b"/>
            <a:pathLst>
              <a:path w="9437959" h="2577594">
                <a:moveTo>
                  <a:pt x="0" y="0"/>
                </a:moveTo>
                <a:lnTo>
                  <a:pt x="9437960" y="0"/>
                </a:lnTo>
                <a:lnTo>
                  <a:pt x="9437960" y="2577594"/>
                </a:lnTo>
                <a:lnTo>
                  <a:pt x="0" y="2577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47935" y="368123"/>
            <a:ext cx="1091790" cy="1658797"/>
          </a:xfrm>
          <a:custGeom>
            <a:avLst/>
            <a:gdLst/>
            <a:ahLst/>
            <a:cxnLst/>
            <a:rect l="l" t="t" r="r" b="b"/>
            <a:pathLst>
              <a:path w="1091790" h="1658797">
                <a:moveTo>
                  <a:pt x="0" y="0"/>
                </a:moveTo>
                <a:lnTo>
                  <a:pt x="1091791" y="0"/>
                </a:lnTo>
                <a:lnTo>
                  <a:pt x="1091791" y="1658797"/>
                </a:lnTo>
                <a:lnTo>
                  <a:pt x="0" y="1658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78760" y="8191881"/>
            <a:ext cx="1609240" cy="2196915"/>
          </a:xfrm>
          <a:custGeom>
            <a:avLst/>
            <a:gdLst/>
            <a:ahLst/>
            <a:cxnLst/>
            <a:rect l="l" t="t" r="r" b="b"/>
            <a:pathLst>
              <a:path w="1609240" h="2196915">
                <a:moveTo>
                  <a:pt x="0" y="0"/>
                </a:moveTo>
                <a:lnTo>
                  <a:pt x="1609240" y="0"/>
                </a:lnTo>
                <a:lnTo>
                  <a:pt x="1609240" y="2196915"/>
                </a:lnTo>
                <a:lnTo>
                  <a:pt x="0" y="2196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15999">
            <a:off x="-608103" y="7200900"/>
            <a:ext cx="2669441" cy="4114800"/>
          </a:xfrm>
          <a:custGeom>
            <a:avLst/>
            <a:gdLst/>
            <a:ahLst/>
            <a:cxnLst/>
            <a:rect l="l" t="t" r="r" b="b"/>
            <a:pathLst>
              <a:path w="2669441" h="4114800">
                <a:moveTo>
                  <a:pt x="0" y="0"/>
                </a:moveTo>
                <a:lnTo>
                  <a:pt x="2669442" y="0"/>
                </a:lnTo>
                <a:lnTo>
                  <a:pt x="26694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002640">
            <a:off x="15329367" y="-1028700"/>
            <a:ext cx="3859866" cy="4114800"/>
          </a:xfrm>
          <a:custGeom>
            <a:avLst/>
            <a:gdLst/>
            <a:ahLst/>
            <a:cxnLst/>
            <a:rect l="l" t="t" r="r" b="b"/>
            <a:pathLst>
              <a:path w="3859866" h="4114800">
                <a:moveTo>
                  <a:pt x="0" y="0"/>
                </a:moveTo>
                <a:lnTo>
                  <a:pt x="3859866" y="0"/>
                </a:lnTo>
                <a:lnTo>
                  <a:pt x="38598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82266" y="292988"/>
            <a:ext cx="11394270" cy="164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2"/>
              </a:lnSpc>
              <a:spcBef>
                <a:spcPct val="0"/>
              </a:spcBef>
            </a:pPr>
            <a:r>
              <a:rPr lang="en-US" sz="11300" spc="689">
                <a:solidFill>
                  <a:srgbClr val="000000"/>
                </a:solidFill>
                <a:latin typeface="Belgrano"/>
              </a:rPr>
              <a:t>CATEGORIAS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85095" y="2169581"/>
            <a:ext cx="17259300" cy="738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85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Para o novo menu da empresa pensamos em dividi-lo nas seguintes categorias:</a:t>
            </a:r>
          </a:p>
          <a:p>
            <a:pPr algn="just">
              <a:lnSpc>
                <a:spcPts val="6594"/>
              </a:lnSpc>
            </a:pPr>
            <a:endParaRPr lang="en-US" sz="5000">
              <a:solidFill>
                <a:srgbClr val="000000"/>
              </a:solidFill>
              <a:latin typeface="Open Sans Bold"/>
            </a:endParaRPr>
          </a:p>
          <a:p>
            <a:pPr algn="just">
              <a:lnSpc>
                <a:spcPts val="6594"/>
              </a:lnSpc>
            </a:pPr>
            <a:endParaRPr lang="en-US" sz="5000">
              <a:solidFill>
                <a:srgbClr val="000000"/>
              </a:solidFill>
              <a:latin typeface="Open Sans Bold"/>
            </a:endParaRPr>
          </a:p>
          <a:p>
            <a:pPr algn="just">
              <a:lnSpc>
                <a:spcPts val="6594"/>
              </a:lnSpc>
            </a:pPr>
            <a:endParaRPr lang="en-US" sz="5000">
              <a:solidFill>
                <a:srgbClr val="000000"/>
              </a:solidFill>
              <a:latin typeface="Open Sans Bold"/>
            </a:endParaRPr>
          </a:p>
          <a:p>
            <a:pPr marL="1079501" lvl="1" indent="-539750" algn="just">
              <a:lnSpc>
                <a:spcPts val="785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Em todas as categorias, sugerimos a adição de opções veganas, sem glúten e sem lactose para atender às restrições alimentares dos clientes.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080" y="3104269"/>
            <a:ext cx="17259300" cy="344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50"/>
              </a:lnSpc>
            </a:pPr>
            <a:endParaRPr/>
          </a:p>
          <a:p>
            <a:pPr marL="906780" lvl="1" indent="-453390" algn="just">
              <a:lnSpc>
                <a:spcPts val="6594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Bebidas;</a:t>
            </a:r>
          </a:p>
          <a:p>
            <a:pPr marL="906780" lvl="1" indent="-453390" algn="just">
              <a:lnSpc>
                <a:spcPts val="6594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Doces;</a:t>
            </a:r>
          </a:p>
          <a:p>
            <a:pPr marL="906780" lvl="1" indent="-453390" algn="just">
              <a:lnSpc>
                <a:spcPts val="6594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salgados. 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F48F5D1-F4BB-F390-0B9A-38B20C5B500B}"/>
              </a:ext>
            </a:extLst>
          </p:cNvPr>
          <p:cNvGrpSpPr/>
          <p:nvPr/>
        </p:nvGrpSpPr>
        <p:grpSpPr>
          <a:xfrm>
            <a:off x="648092" y="571500"/>
            <a:ext cx="1090890" cy="926653"/>
            <a:chOff x="648092" y="571500"/>
            <a:chExt cx="1090890" cy="926653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0E7A064F-0182-B422-FF55-C2D1379BFD55}"/>
                </a:ext>
              </a:extLst>
            </p:cNvPr>
            <p:cNvSpPr/>
            <p:nvPr/>
          </p:nvSpPr>
          <p:spPr>
            <a:xfrm>
              <a:off x="648092" y="571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8C5F0E9B-BA95-228E-4953-237622EE247C}"/>
                </a:ext>
              </a:extLst>
            </p:cNvPr>
            <p:cNvSpPr/>
            <p:nvPr/>
          </p:nvSpPr>
          <p:spPr>
            <a:xfrm>
              <a:off x="648092" y="952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C6FF85F6-E2E0-FD1C-BA4C-4602040BD76A}"/>
                </a:ext>
              </a:extLst>
            </p:cNvPr>
            <p:cNvSpPr/>
            <p:nvPr/>
          </p:nvSpPr>
          <p:spPr>
            <a:xfrm>
              <a:off x="648092" y="1333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3925" y="-5910571"/>
            <a:ext cx="15623561" cy="15960457"/>
          </a:xfrm>
          <a:custGeom>
            <a:avLst/>
            <a:gdLst/>
            <a:ahLst/>
            <a:cxnLst/>
            <a:rect l="l" t="t" r="r" b="b"/>
            <a:pathLst>
              <a:path w="15623561" h="15960457">
                <a:moveTo>
                  <a:pt x="0" y="0"/>
                </a:moveTo>
                <a:lnTo>
                  <a:pt x="15623561" y="0"/>
                </a:lnTo>
                <a:lnTo>
                  <a:pt x="15623561" y="15960457"/>
                </a:lnTo>
                <a:lnTo>
                  <a:pt x="0" y="1596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4766524" y="387542"/>
            <a:ext cx="15041301" cy="15365642"/>
          </a:xfrm>
          <a:custGeom>
            <a:avLst/>
            <a:gdLst/>
            <a:ahLst/>
            <a:cxnLst/>
            <a:rect l="l" t="t" r="r" b="b"/>
            <a:pathLst>
              <a:path w="15041301" h="15365642">
                <a:moveTo>
                  <a:pt x="0" y="0"/>
                </a:moveTo>
                <a:lnTo>
                  <a:pt x="15041301" y="0"/>
                </a:lnTo>
                <a:lnTo>
                  <a:pt x="15041301" y="15365643"/>
                </a:lnTo>
                <a:lnTo>
                  <a:pt x="0" y="15365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276651">
            <a:off x="128658" y="-39013"/>
            <a:ext cx="9437959" cy="2577594"/>
          </a:xfrm>
          <a:custGeom>
            <a:avLst/>
            <a:gdLst/>
            <a:ahLst/>
            <a:cxnLst/>
            <a:rect l="l" t="t" r="r" b="b"/>
            <a:pathLst>
              <a:path w="9437959" h="2577594">
                <a:moveTo>
                  <a:pt x="0" y="0"/>
                </a:moveTo>
                <a:lnTo>
                  <a:pt x="9437960" y="0"/>
                </a:lnTo>
                <a:lnTo>
                  <a:pt x="9437960" y="2577594"/>
                </a:lnTo>
                <a:lnTo>
                  <a:pt x="0" y="2577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4852">
            <a:off x="3525494" y="-36606"/>
            <a:ext cx="9437959" cy="2577594"/>
          </a:xfrm>
          <a:custGeom>
            <a:avLst/>
            <a:gdLst/>
            <a:ahLst/>
            <a:cxnLst/>
            <a:rect l="l" t="t" r="r" b="b"/>
            <a:pathLst>
              <a:path w="9437959" h="2577594">
                <a:moveTo>
                  <a:pt x="0" y="0"/>
                </a:moveTo>
                <a:lnTo>
                  <a:pt x="9437959" y="0"/>
                </a:lnTo>
                <a:lnTo>
                  <a:pt x="9437959" y="2577594"/>
                </a:lnTo>
                <a:lnTo>
                  <a:pt x="0" y="2577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70030" y="387542"/>
            <a:ext cx="1091790" cy="1658797"/>
          </a:xfrm>
          <a:custGeom>
            <a:avLst/>
            <a:gdLst/>
            <a:ahLst/>
            <a:cxnLst/>
            <a:rect l="l" t="t" r="r" b="b"/>
            <a:pathLst>
              <a:path w="1091790" h="1658797">
                <a:moveTo>
                  <a:pt x="0" y="0"/>
                </a:moveTo>
                <a:lnTo>
                  <a:pt x="1091790" y="0"/>
                </a:lnTo>
                <a:lnTo>
                  <a:pt x="1091790" y="1658797"/>
                </a:lnTo>
                <a:lnTo>
                  <a:pt x="0" y="1658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78760" y="8191881"/>
            <a:ext cx="1609240" cy="2196915"/>
          </a:xfrm>
          <a:custGeom>
            <a:avLst/>
            <a:gdLst/>
            <a:ahLst/>
            <a:cxnLst/>
            <a:rect l="l" t="t" r="r" b="b"/>
            <a:pathLst>
              <a:path w="1609240" h="2196915">
                <a:moveTo>
                  <a:pt x="0" y="0"/>
                </a:moveTo>
                <a:lnTo>
                  <a:pt x="1609240" y="0"/>
                </a:lnTo>
                <a:lnTo>
                  <a:pt x="1609240" y="2196915"/>
                </a:lnTo>
                <a:lnTo>
                  <a:pt x="0" y="2196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15999">
            <a:off x="-608103" y="7200900"/>
            <a:ext cx="2669441" cy="4114800"/>
          </a:xfrm>
          <a:custGeom>
            <a:avLst/>
            <a:gdLst/>
            <a:ahLst/>
            <a:cxnLst/>
            <a:rect l="l" t="t" r="r" b="b"/>
            <a:pathLst>
              <a:path w="2669441" h="4114800">
                <a:moveTo>
                  <a:pt x="0" y="0"/>
                </a:moveTo>
                <a:lnTo>
                  <a:pt x="2669442" y="0"/>
                </a:lnTo>
                <a:lnTo>
                  <a:pt x="26694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002640">
            <a:off x="15329367" y="-1028700"/>
            <a:ext cx="3859866" cy="4114800"/>
          </a:xfrm>
          <a:custGeom>
            <a:avLst/>
            <a:gdLst/>
            <a:ahLst/>
            <a:cxnLst/>
            <a:rect l="l" t="t" r="r" b="b"/>
            <a:pathLst>
              <a:path w="3859866" h="4114800">
                <a:moveTo>
                  <a:pt x="0" y="0"/>
                </a:moveTo>
                <a:lnTo>
                  <a:pt x="3859866" y="0"/>
                </a:lnTo>
                <a:lnTo>
                  <a:pt x="38598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099" y="2315950"/>
            <a:ext cx="10517191" cy="7812240"/>
          </a:xfrm>
          <a:custGeom>
            <a:avLst/>
            <a:gdLst/>
            <a:ahLst/>
            <a:cxnLst/>
            <a:rect l="l" t="t" r="r" b="b"/>
            <a:pathLst>
              <a:path w="10517191" h="7812240">
                <a:moveTo>
                  <a:pt x="0" y="0"/>
                </a:moveTo>
                <a:lnTo>
                  <a:pt x="10517191" y="0"/>
                </a:lnTo>
                <a:lnTo>
                  <a:pt x="10517191" y="7812240"/>
                </a:lnTo>
                <a:lnTo>
                  <a:pt x="0" y="78122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1399" b="-274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TextBox 11"/>
          <p:cNvSpPr txBox="1"/>
          <p:nvPr/>
        </p:nvSpPr>
        <p:spPr>
          <a:xfrm>
            <a:off x="1682266" y="292988"/>
            <a:ext cx="9187764" cy="164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2"/>
              </a:lnSpc>
              <a:spcBef>
                <a:spcPct val="0"/>
              </a:spcBef>
            </a:pPr>
            <a:r>
              <a:rPr lang="en-US" sz="11300" spc="689">
                <a:solidFill>
                  <a:srgbClr val="000000"/>
                </a:solidFill>
                <a:latin typeface="Belgrano"/>
              </a:rPr>
              <a:t>SUGESTÃO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937BF4E-A267-8048-5B67-E89AD95D9903}"/>
              </a:ext>
            </a:extLst>
          </p:cNvPr>
          <p:cNvGrpSpPr/>
          <p:nvPr/>
        </p:nvGrpSpPr>
        <p:grpSpPr>
          <a:xfrm>
            <a:off x="648092" y="571500"/>
            <a:ext cx="1090890" cy="926653"/>
            <a:chOff x="648092" y="571500"/>
            <a:chExt cx="1090890" cy="926653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1C2D734-D322-D590-33DF-524F9970B863}"/>
                </a:ext>
              </a:extLst>
            </p:cNvPr>
            <p:cNvSpPr/>
            <p:nvPr/>
          </p:nvSpPr>
          <p:spPr>
            <a:xfrm>
              <a:off x="648092" y="571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1EF8CD76-4710-400F-AC96-4221D38DC77C}"/>
                </a:ext>
              </a:extLst>
            </p:cNvPr>
            <p:cNvSpPr/>
            <p:nvPr/>
          </p:nvSpPr>
          <p:spPr>
            <a:xfrm>
              <a:off x="648092" y="952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8CE669DB-A14D-E696-A8D1-8F6E7E01E3BC}"/>
                </a:ext>
              </a:extLst>
            </p:cNvPr>
            <p:cNvSpPr/>
            <p:nvPr/>
          </p:nvSpPr>
          <p:spPr>
            <a:xfrm>
              <a:off x="648092" y="1333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3925" y="-5910571"/>
            <a:ext cx="15623561" cy="15960457"/>
          </a:xfrm>
          <a:custGeom>
            <a:avLst/>
            <a:gdLst/>
            <a:ahLst/>
            <a:cxnLst/>
            <a:rect l="l" t="t" r="r" b="b"/>
            <a:pathLst>
              <a:path w="15623561" h="15960457">
                <a:moveTo>
                  <a:pt x="0" y="0"/>
                </a:moveTo>
                <a:lnTo>
                  <a:pt x="15623561" y="0"/>
                </a:lnTo>
                <a:lnTo>
                  <a:pt x="15623561" y="15960457"/>
                </a:lnTo>
                <a:lnTo>
                  <a:pt x="0" y="1596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 rot="-10800000">
            <a:off x="4766524" y="387542"/>
            <a:ext cx="15041301" cy="15365642"/>
          </a:xfrm>
          <a:custGeom>
            <a:avLst/>
            <a:gdLst/>
            <a:ahLst/>
            <a:cxnLst/>
            <a:rect l="l" t="t" r="r" b="b"/>
            <a:pathLst>
              <a:path w="15041301" h="15365642">
                <a:moveTo>
                  <a:pt x="0" y="0"/>
                </a:moveTo>
                <a:lnTo>
                  <a:pt x="15041301" y="0"/>
                </a:lnTo>
                <a:lnTo>
                  <a:pt x="15041301" y="15365643"/>
                </a:lnTo>
                <a:lnTo>
                  <a:pt x="0" y="15365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276651">
            <a:off x="128658" y="-39013"/>
            <a:ext cx="9437959" cy="2577594"/>
          </a:xfrm>
          <a:custGeom>
            <a:avLst/>
            <a:gdLst/>
            <a:ahLst/>
            <a:cxnLst/>
            <a:rect l="l" t="t" r="r" b="b"/>
            <a:pathLst>
              <a:path w="9437959" h="2577594">
                <a:moveTo>
                  <a:pt x="0" y="0"/>
                </a:moveTo>
                <a:lnTo>
                  <a:pt x="9437960" y="0"/>
                </a:lnTo>
                <a:lnTo>
                  <a:pt x="9437960" y="2577594"/>
                </a:lnTo>
                <a:lnTo>
                  <a:pt x="0" y="2577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4852">
            <a:off x="3525494" y="-36606"/>
            <a:ext cx="9437959" cy="2577594"/>
          </a:xfrm>
          <a:custGeom>
            <a:avLst/>
            <a:gdLst/>
            <a:ahLst/>
            <a:cxnLst/>
            <a:rect l="l" t="t" r="r" b="b"/>
            <a:pathLst>
              <a:path w="9437959" h="2577594">
                <a:moveTo>
                  <a:pt x="0" y="0"/>
                </a:moveTo>
                <a:lnTo>
                  <a:pt x="9437959" y="0"/>
                </a:lnTo>
                <a:lnTo>
                  <a:pt x="9437959" y="2577594"/>
                </a:lnTo>
                <a:lnTo>
                  <a:pt x="0" y="2577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70030" y="387542"/>
            <a:ext cx="1091790" cy="1658797"/>
          </a:xfrm>
          <a:custGeom>
            <a:avLst/>
            <a:gdLst/>
            <a:ahLst/>
            <a:cxnLst/>
            <a:rect l="l" t="t" r="r" b="b"/>
            <a:pathLst>
              <a:path w="1091790" h="1658797">
                <a:moveTo>
                  <a:pt x="0" y="0"/>
                </a:moveTo>
                <a:lnTo>
                  <a:pt x="1091790" y="0"/>
                </a:lnTo>
                <a:lnTo>
                  <a:pt x="1091790" y="1658797"/>
                </a:lnTo>
                <a:lnTo>
                  <a:pt x="0" y="1658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78760" y="8191881"/>
            <a:ext cx="1609240" cy="2196915"/>
          </a:xfrm>
          <a:custGeom>
            <a:avLst/>
            <a:gdLst/>
            <a:ahLst/>
            <a:cxnLst/>
            <a:rect l="l" t="t" r="r" b="b"/>
            <a:pathLst>
              <a:path w="1609240" h="2196915">
                <a:moveTo>
                  <a:pt x="0" y="0"/>
                </a:moveTo>
                <a:lnTo>
                  <a:pt x="1609240" y="0"/>
                </a:lnTo>
                <a:lnTo>
                  <a:pt x="1609240" y="2196915"/>
                </a:lnTo>
                <a:lnTo>
                  <a:pt x="0" y="2196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15999">
            <a:off x="-608103" y="7200900"/>
            <a:ext cx="2669441" cy="4114800"/>
          </a:xfrm>
          <a:custGeom>
            <a:avLst/>
            <a:gdLst/>
            <a:ahLst/>
            <a:cxnLst/>
            <a:rect l="l" t="t" r="r" b="b"/>
            <a:pathLst>
              <a:path w="2669441" h="4114800">
                <a:moveTo>
                  <a:pt x="0" y="0"/>
                </a:moveTo>
                <a:lnTo>
                  <a:pt x="2669442" y="0"/>
                </a:lnTo>
                <a:lnTo>
                  <a:pt x="26694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002640">
            <a:off x="15329367" y="-1028700"/>
            <a:ext cx="3859866" cy="4114800"/>
          </a:xfrm>
          <a:custGeom>
            <a:avLst/>
            <a:gdLst/>
            <a:ahLst/>
            <a:cxnLst/>
            <a:rect l="l" t="t" r="r" b="b"/>
            <a:pathLst>
              <a:path w="3859866" h="4114800">
                <a:moveTo>
                  <a:pt x="0" y="0"/>
                </a:moveTo>
                <a:lnTo>
                  <a:pt x="3859866" y="0"/>
                </a:lnTo>
                <a:lnTo>
                  <a:pt x="38598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099" y="2315950"/>
            <a:ext cx="10517191" cy="7812240"/>
          </a:xfrm>
          <a:custGeom>
            <a:avLst/>
            <a:gdLst/>
            <a:ahLst/>
            <a:cxnLst/>
            <a:rect l="l" t="t" r="r" b="b"/>
            <a:pathLst>
              <a:path w="10517191" h="7812240">
                <a:moveTo>
                  <a:pt x="0" y="0"/>
                </a:moveTo>
                <a:lnTo>
                  <a:pt x="10517191" y="0"/>
                </a:lnTo>
                <a:lnTo>
                  <a:pt x="10517191" y="7812240"/>
                </a:lnTo>
                <a:lnTo>
                  <a:pt x="0" y="78122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1399" b="-274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>
            <a:off x="8059057" y="2315950"/>
            <a:ext cx="10034957" cy="7812240"/>
          </a:xfrm>
          <a:custGeom>
            <a:avLst/>
            <a:gdLst/>
            <a:ahLst/>
            <a:cxnLst/>
            <a:rect l="l" t="t" r="r" b="b"/>
            <a:pathLst>
              <a:path w="10034957" h="7812240">
                <a:moveTo>
                  <a:pt x="0" y="0"/>
                </a:moveTo>
                <a:lnTo>
                  <a:pt x="10034957" y="0"/>
                </a:lnTo>
                <a:lnTo>
                  <a:pt x="10034957" y="7812240"/>
                </a:lnTo>
                <a:lnTo>
                  <a:pt x="0" y="78122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852" r="-1458" b="-8599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TextBox 12"/>
          <p:cNvSpPr txBox="1"/>
          <p:nvPr/>
        </p:nvSpPr>
        <p:spPr>
          <a:xfrm>
            <a:off x="1682266" y="292988"/>
            <a:ext cx="9187764" cy="164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2"/>
              </a:lnSpc>
              <a:spcBef>
                <a:spcPct val="0"/>
              </a:spcBef>
            </a:pPr>
            <a:r>
              <a:rPr lang="en-US" sz="11300" spc="689">
                <a:solidFill>
                  <a:srgbClr val="000000"/>
                </a:solidFill>
                <a:latin typeface="Belgrano"/>
              </a:rPr>
              <a:t>SUGESTÃO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366A1AC-18A1-0ACA-A732-FAA70C3403E0}"/>
              </a:ext>
            </a:extLst>
          </p:cNvPr>
          <p:cNvGrpSpPr/>
          <p:nvPr/>
        </p:nvGrpSpPr>
        <p:grpSpPr>
          <a:xfrm>
            <a:off x="648092" y="571500"/>
            <a:ext cx="1090890" cy="926653"/>
            <a:chOff x="648092" y="571500"/>
            <a:chExt cx="1090890" cy="926653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9AC41C63-D2A2-9538-819B-3FFC9DF417A9}"/>
                </a:ext>
              </a:extLst>
            </p:cNvPr>
            <p:cNvSpPr/>
            <p:nvPr/>
          </p:nvSpPr>
          <p:spPr>
            <a:xfrm>
              <a:off x="648092" y="571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9AFC9C0C-9F82-9C3C-975E-A160EFDA75E3}"/>
                </a:ext>
              </a:extLst>
            </p:cNvPr>
            <p:cNvSpPr/>
            <p:nvPr/>
          </p:nvSpPr>
          <p:spPr>
            <a:xfrm>
              <a:off x="648092" y="952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A0CF895-A90A-7711-637A-57E35C00FE3B}"/>
                </a:ext>
              </a:extLst>
            </p:cNvPr>
            <p:cNvSpPr/>
            <p:nvPr/>
          </p:nvSpPr>
          <p:spPr>
            <a:xfrm>
              <a:off x="648092" y="1333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3925" y="-5910571"/>
            <a:ext cx="15623561" cy="15960457"/>
          </a:xfrm>
          <a:custGeom>
            <a:avLst/>
            <a:gdLst/>
            <a:ahLst/>
            <a:cxnLst/>
            <a:rect l="l" t="t" r="r" b="b"/>
            <a:pathLst>
              <a:path w="15623561" h="15960457">
                <a:moveTo>
                  <a:pt x="0" y="0"/>
                </a:moveTo>
                <a:lnTo>
                  <a:pt x="15623561" y="0"/>
                </a:lnTo>
                <a:lnTo>
                  <a:pt x="15623561" y="15960457"/>
                </a:lnTo>
                <a:lnTo>
                  <a:pt x="0" y="1596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4766524" y="387542"/>
            <a:ext cx="15041301" cy="15365642"/>
          </a:xfrm>
          <a:custGeom>
            <a:avLst/>
            <a:gdLst/>
            <a:ahLst/>
            <a:cxnLst/>
            <a:rect l="l" t="t" r="r" b="b"/>
            <a:pathLst>
              <a:path w="15041301" h="15365642">
                <a:moveTo>
                  <a:pt x="0" y="0"/>
                </a:moveTo>
                <a:lnTo>
                  <a:pt x="15041301" y="0"/>
                </a:lnTo>
                <a:lnTo>
                  <a:pt x="15041301" y="15365643"/>
                </a:lnTo>
                <a:lnTo>
                  <a:pt x="0" y="15365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276651">
            <a:off x="128658" y="-39013"/>
            <a:ext cx="9437959" cy="2577594"/>
          </a:xfrm>
          <a:custGeom>
            <a:avLst/>
            <a:gdLst/>
            <a:ahLst/>
            <a:cxnLst/>
            <a:rect l="l" t="t" r="r" b="b"/>
            <a:pathLst>
              <a:path w="9437959" h="2577594">
                <a:moveTo>
                  <a:pt x="0" y="0"/>
                </a:moveTo>
                <a:lnTo>
                  <a:pt x="9437960" y="0"/>
                </a:lnTo>
                <a:lnTo>
                  <a:pt x="9437960" y="2577594"/>
                </a:lnTo>
                <a:lnTo>
                  <a:pt x="0" y="2577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4852">
            <a:off x="3525494" y="-36606"/>
            <a:ext cx="9437959" cy="2577594"/>
          </a:xfrm>
          <a:custGeom>
            <a:avLst/>
            <a:gdLst/>
            <a:ahLst/>
            <a:cxnLst/>
            <a:rect l="l" t="t" r="r" b="b"/>
            <a:pathLst>
              <a:path w="9437959" h="2577594">
                <a:moveTo>
                  <a:pt x="0" y="0"/>
                </a:moveTo>
                <a:lnTo>
                  <a:pt x="9437959" y="0"/>
                </a:lnTo>
                <a:lnTo>
                  <a:pt x="9437959" y="2577594"/>
                </a:lnTo>
                <a:lnTo>
                  <a:pt x="0" y="2577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70030" y="387542"/>
            <a:ext cx="1091790" cy="1658797"/>
          </a:xfrm>
          <a:custGeom>
            <a:avLst/>
            <a:gdLst/>
            <a:ahLst/>
            <a:cxnLst/>
            <a:rect l="l" t="t" r="r" b="b"/>
            <a:pathLst>
              <a:path w="1091790" h="1658797">
                <a:moveTo>
                  <a:pt x="0" y="0"/>
                </a:moveTo>
                <a:lnTo>
                  <a:pt x="1091790" y="0"/>
                </a:lnTo>
                <a:lnTo>
                  <a:pt x="1091790" y="1658797"/>
                </a:lnTo>
                <a:lnTo>
                  <a:pt x="0" y="1658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78760" y="8191881"/>
            <a:ext cx="1609240" cy="2196915"/>
          </a:xfrm>
          <a:custGeom>
            <a:avLst/>
            <a:gdLst/>
            <a:ahLst/>
            <a:cxnLst/>
            <a:rect l="l" t="t" r="r" b="b"/>
            <a:pathLst>
              <a:path w="1609240" h="2196915">
                <a:moveTo>
                  <a:pt x="0" y="0"/>
                </a:moveTo>
                <a:lnTo>
                  <a:pt x="1609240" y="0"/>
                </a:lnTo>
                <a:lnTo>
                  <a:pt x="1609240" y="2196915"/>
                </a:lnTo>
                <a:lnTo>
                  <a:pt x="0" y="2196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15999">
            <a:off x="-608103" y="7200900"/>
            <a:ext cx="2669441" cy="4114800"/>
          </a:xfrm>
          <a:custGeom>
            <a:avLst/>
            <a:gdLst/>
            <a:ahLst/>
            <a:cxnLst/>
            <a:rect l="l" t="t" r="r" b="b"/>
            <a:pathLst>
              <a:path w="2669441" h="4114800">
                <a:moveTo>
                  <a:pt x="0" y="0"/>
                </a:moveTo>
                <a:lnTo>
                  <a:pt x="2669442" y="0"/>
                </a:lnTo>
                <a:lnTo>
                  <a:pt x="26694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002640">
            <a:off x="15329367" y="-1028700"/>
            <a:ext cx="3859866" cy="4114800"/>
          </a:xfrm>
          <a:custGeom>
            <a:avLst/>
            <a:gdLst/>
            <a:ahLst/>
            <a:cxnLst/>
            <a:rect l="l" t="t" r="r" b="b"/>
            <a:pathLst>
              <a:path w="3859866" h="4114800">
                <a:moveTo>
                  <a:pt x="0" y="0"/>
                </a:moveTo>
                <a:lnTo>
                  <a:pt x="3859866" y="0"/>
                </a:lnTo>
                <a:lnTo>
                  <a:pt x="38598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099" y="2315950"/>
            <a:ext cx="10517191" cy="7812240"/>
          </a:xfrm>
          <a:custGeom>
            <a:avLst/>
            <a:gdLst/>
            <a:ahLst/>
            <a:cxnLst/>
            <a:rect l="l" t="t" r="r" b="b"/>
            <a:pathLst>
              <a:path w="10517191" h="7812240">
                <a:moveTo>
                  <a:pt x="0" y="0"/>
                </a:moveTo>
                <a:lnTo>
                  <a:pt x="10517191" y="0"/>
                </a:lnTo>
                <a:lnTo>
                  <a:pt x="10517191" y="7812240"/>
                </a:lnTo>
                <a:lnTo>
                  <a:pt x="0" y="78122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1399" b="-274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>
            <a:off x="8059057" y="2315950"/>
            <a:ext cx="10034957" cy="7812240"/>
          </a:xfrm>
          <a:custGeom>
            <a:avLst/>
            <a:gdLst/>
            <a:ahLst/>
            <a:cxnLst/>
            <a:rect l="l" t="t" r="r" b="b"/>
            <a:pathLst>
              <a:path w="10034957" h="7812240">
                <a:moveTo>
                  <a:pt x="0" y="0"/>
                </a:moveTo>
                <a:lnTo>
                  <a:pt x="10034957" y="0"/>
                </a:lnTo>
                <a:lnTo>
                  <a:pt x="10034957" y="7812240"/>
                </a:lnTo>
                <a:lnTo>
                  <a:pt x="0" y="78122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852" r="-1458" b="-8599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4554135" y="2315950"/>
            <a:ext cx="9707643" cy="7812240"/>
          </a:xfrm>
          <a:custGeom>
            <a:avLst/>
            <a:gdLst/>
            <a:ahLst/>
            <a:cxnLst/>
            <a:rect l="l" t="t" r="r" b="b"/>
            <a:pathLst>
              <a:path w="9707643" h="7812240">
                <a:moveTo>
                  <a:pt x="0" y="0"/>
                </a:moveTo>
                <a:lnTo>
                  <a:pt x="9707643" y="0"/>
                </a:lnTo>
                <a:lnTo>
                  <a:pt x="9707643" y="7812240"/>
                </a:lnTo>
                <a:lnTo>
                  <a:pt x="0" y="7812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4032" b="-13909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3" name="TextBox 13"/>
          <p:cNvSpPr txBox="1"/>
          <p:nvPr/>
        </p:nvSpPr>
        <p:spPr>
          <a:xfrm>
            <a:off x="1682266" y="292988"/>
            <a:ext cx="9187764" cy="164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2"/>
              </a:lnSpc>
              <a:spcBef>
                <a:spcPct val="0"/>
              </a:spcBef>
            </a:pPr>
            <a:r>
              <a:rPr lang="en-US" sz="11300" spc="689">
                <a:solidFill>
                  <a:srgbClr val="000000"/>
                </a:solidFill>
                <a:latin typeface="Belgrano"/>
              </a:rPr>
              <a:t>SUGESTÃO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74A25DF-27D3-75CB-04C8-F35DE40937A2}"/>
              </a:ext>
            </a:extLst>
          </p:cNvPr>
          <p:cNvGrpSpPr/>
          <p:nvPr/>
        </p:nvGrpSpPr>
        <p:grpSpPr>
          <a:xfrm>
            <a:off x="648092" y="571500"/>
            <a:ext cx="1090890" cy="926653"/>
            <a:chOff x="648092" y="571500"/>
            <a:chExt cx="1090890" cy="926653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84E377CD-F8CB-743B-9240-5749442E52EF}"/>
                </a:ext>
              </a:extLst>
            </p:cNvPr>
            <p:cNvSpPr/>
            <p:nvPr/>
          </p:nvSpPr>
          <p:spPr>
            <a:xfrm>
              <a:off x="648092" y="571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B157C02D-6D58-5FB0-9D76-C04DF3441B0C}"/>
                </a:ext>
              </a:extLst>
            </p:cNvPr>
            <p:cNvSpPr/>
            <p:nvPr/>
          </p:nvSpPr>
          <p:spPr>
            <a:xfrm>
              <a:off x="648092" y="952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A97F5A86-1F37-6286-7670-850082AED618}"/>
                </a:ext>
              </a:extLst>
            </p:cNvPr>
            <p:cNvSpPr/>
            <p:nvPr/>
          </p:nvSpPr>
          <p:spPr>
            <a:xfrm>
              <a:off x="648092" y="1333500"/>
              <a:ext cx="1090890" cy="1646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9396" y="-182359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432" y="3672564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11131" y="0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67730" y="-277609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11131" y="3837191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67730" y="3837191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19798" y="-277609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57432" y="7752446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79695" y="7657196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19798" y="3542396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19798" y="7452694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34651" y="-182359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972159" y="3837191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823096" y="7934805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34651" y="7657196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585304" y="31781"/>
            <a:ext cx="15041192" cy="2454289"/>
            <a:chOff x="0" y="0"/>
            <a:chExt cx="20054923" cy="32723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452725" cy="3272386"/>
            </a:xfrm>
            <a:custGeom>
              <a:avLst/>
              <a:gdLst/>
              <a:ahLst/>
              <a:cxnLst/>
              <a:rect l="l" t="t" r="r" b="b"/>
              <a:pathLst>
                <a:path w="17452725" h="3272386">
                  <a:moveTo>
                    <a:pt x="0" y="0"/>
                  </a:moveTo>
                  <a:lnTo>
                    <a:pt x="17452725" y="0"/>
                  </a:lnTo>
                  <a:lnTo>
                    <a:pt x="17452725" y="3272386"/>
                  </a:lnTo>
                  <a:lnTo>
                    <a:pt x="0" y="327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602198" y="0"/>
              <a:ext cx="17452725" cy="3272386"/>
            </a:xfrm>
            <a:custGeom>
              <a:avLst/>
              <a:gdLst/>
              <a:ahLst/>
              <a:cxnLst/>
              <a:rect l="l" t="t" r="r" b="b"/>
              <a:pathLst>
                <a:path w="17452725" h="3272386">
                  <a:moveTo>
                    <a:pt x="0" y="0"/>
                  </a:moveTo>
                  <a:lnTo>
                    <a:pt x="17452725" y="0"/>
                  </a:lnTo>
                  <a:lnTo>
                    <a:pt x="17452725" y="3272386"/>
                  </a:lnTo>
                  <a:lnTo>
                    <a:pt x="0" y="327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 rot="499401">
            <a:off x="16106577" y="236843"/>
            <a:ext cx="2047005" cy="2006065"/>
          </a:xfrm>
          <a:custGeom>
            <a:avLst/>
            <a:gdLst/>
            <a:ahLst/>
            <a:cxnLst/>
            <a:rect l="l" t="t" r="r" b="b"/>
            <a:pathLst>
              <a:path w="2047005" h="2006065">
                <a:moveTo>
                  <a:pt x="0" y="0"/>
                </a:moveTo>
                <a:lnTo>
                  <a:pt x="2047005" y="0"/>
                </a:lnTo>
                <a:lnTo>
                  <a:pt x="2047005" y="2006066"/>
                </a:lnTo>
                <a:lnTo>
                  <a:pt x="0" y="2006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681638">
            <a:off x="17489220" y="8688668"/>
            <a:ext cx="825533" cy="1642851"/>
          </a:xfrm>
          <a:custGeom>
            <a:avLst/>
            <a:gdLst/>
            <a:ahLst/>
            <a:cxnLst/>
            <a:rect l="l" t="t" r="r" b="b"/>
            <a:pathLst>
              <a:path w="825533" h="1642851">
                <a:moveTo>
                  <a:pt x="0" y="0"/>
                </a:moveTo>
                <a:lnTo>
                  <a:pt x="825533" y="0"/>
                </a:lnTo>
                <a:lnTo>
                  <a:pt x="825533" y="1642852"/>
                </a:lnTo>
                <a:lnTo>
                  <a:pt x="0" y="16428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243970">
            <a:off x="308185" y="164128"/>
            <a:ext cx="1920298" cy="2543441"/>
          </a:xfrm>
          <a:custGeom>
            <a:avLst/>
            <a:gdLst/>
            <a:ahLst/>
            <a:cxnLst/>
            <a:rect l="l" t="t" r="r" b="b"/>
            <a:pathLst>
              <a:path w="1920298" h="2543441">
                <a:moveTo>
                  <a:pt x="0" y="0"/>
                </a:moveTo>
                <a:lnTo>
                  <a:pt x="1920299" y="0"/>
                </a:lnTo>
                <a:lnTo>
                  <a:pt x="1920299" y="2543442"/>
                </a:lnTo>
                <a:lnTo>
                  <a:pt x="0" y="25434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114300" y="8309011"/>
            <a:ext cx="3037726" cy="1898578"/>
          </a:xfrm>
          <a:custGeom>
            <a:avLst/>
            <a:gdLst/>
            <a:ahLst/>
            <a:cxnLst/>
            <a:rect l="l" t="t" r="r" b="b"/>
            <a:pathLst>
              <a:path w="3037726" h="1898578">
                <a:moveTo>
                  <a:pt x="0" y="0"/>
                </a:moveTo>
                <a:lnTo>
                  <a:pt x="3037726" y="0"/>
                </a:lnTo>
                <a:lnTo>
                  <a:pt x="3037726" y="1898578"/>
                </a:lnTo>
                <a:lnTo>
                  <a:pt x="0" y="18985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3131" y="2543851"/>
            <a:ext cx="17838856" cy="614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8300"/>
              </a:lnSpc>
              <a:buFont typeface="Arial"/>
              <a:buChar char="•"/>
            </a:pP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Para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assegurar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a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disponibilidade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desses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produtos, é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essencial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investir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em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equipamentos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adequados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. </a:t>
            </a:r>
          </a:p>
          <a:p>
            <a:pPr marL="1079501" lvl="1" indent="-539750" algn="just">
              <a:lnSpc>
                <a:spcPts val="8300"/>
              </a:lnSpc>
              <a:buFont typeface="Arial"/>
              <a:buChar char="•"/>
            </a:pP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Para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isso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elaboramos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um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orçamento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dos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equipamentos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necessários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para a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produção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e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preparo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dos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itens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do menu.</a:t>
            </a:r>
          </a:p>
          <a:p>
            <a:pPr algn="just">
              <a:lnSpc>
                <a:spcPts val="7000"/>
              </a:lnSpc>
              <a:spcBef>
                <a:spcPct val="0"/>
              </a:spcBef>
            </a:pPr>
            <a:endParaRPr lang="en-US" sz="5000" u="none" strike="noStrike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630568" y="441522"/>
            <a:ext cx="13026865" cy="163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8"/>
              </a:lnSpc>
              <a:spcBef>
                <a:spcPct val="0"/>
              </a:spcBef>
            </a:pPr>
            <a:r>
              <a:rPr lang="en-US" sz="11200" spc="526" dirty="0">
                <a:solidFill>
                  <a:srgbClr val="000000"/>
                </a:solidFill>
                <a:latin typeface="Belgrano"/>
              </a:rPr>
              <a:t>EQUIPAMENTOS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9396" y="-182359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432" y="3672564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11131" y="0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67730" y="-277609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11131" y="3837191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67730" y="3837191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19798" y="-277609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57432" y="7752446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79695" y="7657196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19798" y="3542396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19798" y="7452694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34651" y="-182359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972159" y="3837191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823096" y="7934805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34651" y="7657196"/>
            <a:ext cx="4706698" cy="4114800"/>
          </a:xfrm>
          <a:custGeom>
            <a:avLst/>
            <a:gdLst/>
            <a:ahLst/>
            <a:cxnLst/>
            <a:rect l="l" t="t" r="r" b="b"/>
            <a:pathLst>
              <a:path w="4706698" h="4114800">
                <a:moveTo>
                  <a:pt x="0" y="0"/>
                </a:moveTo>
                <a:lnTo>
                  <a:pt x="4706698" y="0"/>
                </a:lnTo>
                <a:lnTo>
                  <a:pt x="4706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585304" y="31781"/>
            <a:ext cx="15041192" cy="2454289"/>
            <a:chOff x="0" y="0"/>
            <a:chExt cx="20054923" cy="32723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452725" cy="3272386"/>
            </a:xfrm>
            <a:custGeom>
              <a:avLst/>
              <a:gdLst/>
              <a:ahLst/>
              <a:cxnLst/>
              <a:rect l="l" t="t" r="r" b="b"/>
              <a:pathLst>
                <a:path w="17452725" h="3272386">
                  <a:moveTo>
                    <a:pt x="0" y="0"/>
                  </a:moveTo>
                  <a:lnTo>
                    <a:pt x="17452725" y="0"/>
                  </a:lnTo>
                  <a:lnTo>
                    <a:pt x="17452725" y="3272386"/>
                  </a:lnTo>
                  <a:lnTo>
                    <a:pt x="0" y="327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602198" y="0"/>
              <a:ext cx="17452725" cy="3272386"/>
            </a:xfrm>
            <a:custGeom>
              <a:avLst/>
              <a:gdLst/>
              <a:ahLst/>
              <a:cxnLst/>
              <a:rect l="l" t="t" r="r" b="b"/>
              <a:pathLst>
                <a:path w="17452725" h="3272386">
                  <a:moveTo>
                    <a:pt x="0" y="0"/>
                  </a:moveTo>
                  <a:lnTo>
                    <a:pt x="17452725" y="0"/>
                  </a:lnTo>
                  <a:lnTo>
                    <a:pt x="17452725" y="3272386"/>
                  </a:lnTo>
                  <a:lnTo>
                    <a:pt x="0" y="327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 rot="499401">
            <a:off x="16106577" y="236843"/>
            <a:ext cx="2047005" cy="2006065"/>
          </a:xfrm>
          <a:custGeom>
            <a:avLst/>
            <a:gdLst/>
            <a:ahLst/>
            <a:cxnLst/>
            <a:rect l="l" t="t" r="r" b="b"/>
            <a:pathLst>
              <a:path w="2047005" h="2006065">
                <a:moveTo>
                  <a:pt x="0" y="0"/>
                </a:moveTo>
                <a:lnTo>
                  <a:pt x="2047005" y="0"/>
                </a:lnTo>
                <a:lnTo>
                  <a:pt x="2047005" y="2006066"/>
                </a:lnTo>
                <a:lnTo>
                  <a:pt x="0" y="2006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681638">
            <a:off x="17489220" y="8688668"/>
            <a:ext cx="825533" cy="1642851"/>
          </a:xfrm>
          <a:custGeom>
            <a:avLst/>
            <a:gdLst/>
            <a:ahLst/>
            <a:cxnLst/>
            <a:rect l="l" t="t" r="r" b="b"/>
            <a:pathLst>
              <a:path w="825533" h="1642851">
                <a:moveTo>
                  <a:pt x="0" y="0"/>
                </a:moveTo>
                <a:lnTo>
                  <a:pt x="825533" y="0"/>
                </a:lnTo>
                <a:lnTo>
                  <a:pt x="825533" y="1642852"/>
                </a:lnTo>
                <a:lnTo>
                  <a:pt x="0" y="16428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243970">
            <a:off x="308185" y="164128"/>
            <a:ext cx="1920298" cy="2543441"/>
          </a:xfrm>
          <a:custGeom>
            <a:avLst/>
            <a:gdLst/>
            <a:ahLst/>
            <a:cxnLst/>
            <a:rect l="l" t="t" r="r" b="b"/>
            <a:pathLst>
              <a:path w="1920298" h="2543441">
                <a:moveTo>
                  <a:pt x="0" y="0"/>
                </a:moveTo>
                <a:lnTo>
                  <a:pt x="1920299" y="0"/>
                </a:lnTo>
                <a:lnTo>
                  <a:pt x="1920299" y="2543442"/>
                </a:lnTo>
                <a:lnTo>
                  <a:pt x="0" y="25434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114300" y="8309011"/>
            <a:ext cx="3037726" cy="1898578"/>
          </a:xfrm>
          <a:custGeom>
            <a:avLst/>
            <a:gdLst/>
            <a:ahLst/>
            <a:cxnLst/>
            <a:rect l="l" t="t" r="r" b="b"/>
            <a:pathLst>
              <a:path w="3037726" h="1898578">
                <a:moveTo>
                  <a:pt x="0" y="0"/>
                </a:moveTo>
                <a:lnTo>
                  <a:pt x="3037726" y="0"/>
                </a:lnTo>
                <a:lnTo>
                  <a:pt x="3037726" y="1898578"/>
                </a:lnTo>
                <a:lnTo>
                  <a:pt x="0" y="18985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6132" y="3330383"/>
            <a:ext cx="17995736" cy="4538826"/>
          </a:xfrm>
          <a:custGeom>
            <a:avLst/>
            <a:gdLst/>
            <a:ahLst/>
            <a:cxnLst/>
            <a:rect l="l" t="t" r="r" b="b"/>
            <a:pathLst>
              <a:path w="17995736" h="4538826">
                <a:moveTo>
                  <a:pt x="0" y="0"/>
                </a:moveTo>
                <a:lnTo>
                  <a:pt x="17995736" y="0"/>
                </a:lnTo>
                <a:lnTo>
                  <a:pt x="17995736" y="4538826"/>
                </a:lnTo>
                <a:lnTo>
                  <a:pt x="0" y="45388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229" t="-8186" r="-4770" b="-22062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25" name="TextBox 25"/>
          <p:cNvSpPr txBox="1"/>
          <p:nvPr/>
        </p:nvSpPr>
        <p:spPr>
          <a:xfrm>
            <a:off x="2130502" y="459865"/>
            <a:ext cx="14026996" cy="1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26"/>
              </a:lnSpc>
              <a:spcBef>
                <a:spcPct val="0"/>
              </a:spcBef>
            </a:pPr>
            <a:r>
              <a:rPr lang="en-US" sz="10900" spc="512">
                <a:solidFill>
                  <a:srgbClr val="000000"/>
                </a:solidFill>
                <a:latin typeface="Belgrano"/>
              </a:rPr>
              <a:t>RECOMENDAÇÕES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09184"/>
            <a:ext cx="18077916" cy="13772085"/>
          </a:xfrm>
          <a:custGeom>
            <a:avLst/>
            <a:gdLst/>
            <a:ahLst/>
            <a:cxnLst/>
            <a:rect l="l" t="t" r="r" b="b"/>
            <a:pathLst>
              <a:path w="18077916" h="13772085">
                <a:moveTo>
                  <a:pt x="0" y="0"/>
                </a:moveTo>
                <a:lnTo>
                  <a:pt x="18077916" y="0"/>
                </a:lnTo>
                <a:lnTo>
                  <a:pt x="18077916" y="13772085"/>
                </a:lnTo>
                <a:lnTo>
                  <a:pt x="0" y="13772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5304" y="31781"/>
            <a:ext cx="15041192" cy="2454289"/>
            <a:chOff x="0" y="0"/>
            <a:chExt cx="20054923" cy="3272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52725" cy="3272386"/>
            </a:xfrm>
            <a:custGeom>
              <a:avLst/>
              <a:gdLst/>
              <a:ahLst/>
              <a:cxnLst/>
              <a:rect l="l" t="t" r="r" b="b"/>
              <a:pathLst>
                <a:path w="17452725" h="3272386">
                  <a:moveTo>
                    <a:pt x="0" y="0"/>
                  </a:moveTo>
                  <a:lnTo>
                    <a:pt x="17452725" y="0"/>
                  </a:lnTo>
                  <a:lnTo>
                    <a:pt x="17452725" y="3272386"/>
                  </a:lnTo>
                  <a:lnTo>
                    <a:pt x="0" y="327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602198" y="0"/>
              <a:ext cx="17452725" cy="3272386"/>
            </a:xfrm>
            <a:custGeom>
              <a:avLst/>
              <a:gdLst/>
              <a:ahLst/>
              <a:cxnLst/>
              <a:rect l="l" t="t" r="r" b="b"/>
              <a:pathLst>
                <a:path w="17452725" h="3272386">
                  <a:moveTo>
                    <a:pt x="0" y="0"/>
                  </a:moveTo>
                  <a:lnTo>
                    <a:pt x="17452725" y="0"/>
                  </a:lnTo>
                  <a:lnTo>
                    <a:pt x="17452725" y="3272386"/>
                  </a:lnTo>
                  <a:lnTo>
                    <a:pt x="0" y="327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499401">
            <a:off x="16106577" y="236843"/>
            <a:ext cx="2047005" cy="2006065"/>
          </a:xfrm>
          <a:custGeom>
            <a:avLst/>
            <a:gdLst/>
            <a:ahLst/>
            <a:cxnLst/>
            <a:rect l="l" t="t" r="r" b="b"/>
            <a:pathLst>
              <a:path w="2047005" h="2006065">
                <a:moveTo>
                  <a:pt x="0" y="0"/>
                </a:moveTo>
                <a:lnTo>
                  <a:pt x="2047005" y="0"/>
                </a:lnTo>
                <a:lnTo>
                  <a:pt x="2047005" y="2006066"/>
                </a:lnTo>
                <a:lnTo>
                  <a:pt x="0" y="2006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81638">
            <a:off x="17489220" y="8688668"/>
            <a:ext cx="825533" cy="1642851"/>
          </a:xfrm>
          <a:custGeom>
            <a:avLst/>
            <a:gdLst/>
            <a:ahLst/>
            <a:cxnLst/>
            <a:rect l="l" t="t" r="r" b="b"/>
            <a:pathLst>
              <a:path w="825533" h="1642851">
                <a:moveTo>
                  <a:pt x="0" y="0"/>
                </a:moveTo>
                <a:lnTo>
                  <a:pt x="825533" y="0"/>
                </a:lnTo>
                <a:lnTo>
                  <a:pt x="825533" y="1642852"/>
                </a:lnTo>
                <a:lnTo>
                  <a:pt x="0" y="16428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43970">
            <a:off x="222460" y="64882"/>
            <a:ext cx="1920298" cy="2543441"/>
          </a:xfrm>
          <a:custGeom>
            <a:avLst/>
            <a:gdLst/>
            <a:ahLst/>
            <a:cxnLst/>
            <a:rect l="l" t="t" r="r" b="b"/>
            <a:pathLst>
              <a:path w="1920298" h="2543441">
                <a:moveTo>
                  <a:pt x="0" y="0"/>
                </a:moveTo>
                <a:lnTo>
                  <a:pt x="1920299" y="0"/>
                </a:lnTo>
                <a:lnTo>
                  <a:pt x="1920299" y="2543441"/>
                </a:lnTo>
                <a:lnTo>
                  <a:pt x="0" y="25434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4300" y="8680605"/>
            <a:ext cx="3037726" cy="1898578"/>
          </a:xfrm>
          <a:custGeom>
            <a:avLst/>
            <a:gdLst/>
            <a:ahLst/>
            <a:cxnLst/>
            <a:rect l="l" t="t" r="r" b="b"/>
            <a:pathLst>
              <a:path w="3037726" h="1898578">
                <a:moveTo>
                  <a:pt x="0" y="0"/>
                </a:moveTo>
                <a:lnTo>
                  <a:pt x="3037726" y="0"/>
                </a:lnTo>
                <a:lnTo>
                  <a:pt x="3037726" y="1898578"/>
                </a:lnTo>
                <a:lnTo>
                  <a:pt x="0" y="18985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9322" y="2591476"/>
            <a:ext cx="17838856" cy="588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850"/>
              </a:lnSpc>
              <a:buFont typeface="Arial"/>
              <a:buChar char="•"/>
            </a:pP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Eles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possibilitarão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a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criação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alimentos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e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bebidas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alta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qualidade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.</a:t>
            </a:r>
          </a:p>
          <a:p>
            <a:pPr marL="1079501" lvl="1" indent="-539750" algn="just">
              <a:lnSpc>
                <a:spcPts val="7850"/>
              </a:lnSpc>
              <a:buFont typeface="Arial"/>
              <a:buChar char="•"/>
            </a:pP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O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orçamento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ficou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em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cerca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de 18 mil reais.</a:t>
            </a:r>
          </a:p>
          <a:p>
            <a:pPr marL="1079501" lvl="1" indent="-539750" algn="just">
              <a:lnSpc>
                <a:spcPts val="7850"/>
              </a:lnSpc>
              <a:buFont typeface="Arial"/>
              <a:buChar char="•"/>
            </a:pP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A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compra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desses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equipamentos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,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apesar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do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investimento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significativo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, deve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gerar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um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retorno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positivo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 para o </a:t>
            </a:r>
            <a:r>
              <a:rPr lang="en-US" sz="5000" u="none" strike="noStrike" dirty="0" err="1">
                <a:solidFill>
                  <a:srgbClr val="000000"/>
                </a:solidFill>
                <a:latin typeface="Open Sans Bold"/>
              </a:rPr>
              <a:t>negócio</a:t>
            </a:r>
            <a:r>
              <a:rPr lang="en-US" sz="5000" u="none" strike="noStrike" dirty="0">
                <a:solidFill>
                  <a:srgbClr val="000000"/>
                </a:solidFill>
                <a:latin typeface="Open Sans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0568" y="441522"/>
            <a:ext cx="13026865" cy="163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8"/>
              </a:lnSpc>
              <a:spcBef>
                <a:spcPct val="0"/>
              </a:spcBef>
            </a:pPr>
            <a:r>
              <a:rPr lang="en-US" sz="11200" spc="526" dirty="0">
                <a:solidFill>
                  <a:srgbClr val="000000"/>
                </a:solidFill>
                <a:latin typeface="Belgrano"/>
              </a:rPr>
              <a:t>ORÇAMENTO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1161" y="0"/>
            <a:ext cx="4641161" cy="10287000"/>
            <a:chOff x="0" y="0"/>
            <a:chExt cx="12223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2363" cy="2709333"/>
            </a:xfrm>
            <a:custGeom>
              <a:avLst/>
              <a:gdLst/>
              <a:ahLst/>
              <a:cxnLst/>
              <a:rect l="l" t="t" r="r" b="b"/>
              <a:pathLst>
                <a:path w="1222363" h="2709333">
                  <a:moveTo>
                    <a:pt x="0" y="0"/>
                  </a:moveTo>
                  <a:lnTo>
                    <a:pt x="1222363" y="0"/>
                  </a:lnTo>
                  <a:lnTo>
                    <a:pt x="1222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9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63271" y="0"/>
            <a:ext cx="4641161" cy="10287000"/>
            <a:chOff x="0" y="0"/>
            <a:chExt cx="122236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2363" cy="2709333"/>
            </a:xfrm>
            <a:custGeom>
              <a:avLst/>
              <a:gdLst/>
              <a:ahLst/>
              <a:cxnLst/>
              <a:rect l="l" t="t" r="r" b="b"/>
              <a:pathLst>
                <a:path w="1222363" h="2709333">
                  <a:moveTo>
                    <a:pt x="0" y="0"/>
                  </a:moveTo>
                  <a:lnTo>
                    <a:pt x="1222363" y="0"/>
                  </a:lnTo>
                  <a:lnTo>
                    <a:pt x="1222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8A8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4641161" cy="10287000"/>
            <a:chOff x="0" y="0"/>
            <a:chExt cx="122236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2363" cy="2709333"/>
            </a:xfrm>
            <a:custGeom>
              <a:avLst/>
              <a:gdLst/>
              <a:ahLst/>
              <a:cxnLst/>
              <a:rect l="l" t="t" r="r" b="b"/>
              <a:pathLst>
                <a:path w="1222363" h="2709333">
                  <a:moveTo>
                    <a:pt x="0" y="0"/>
                  </a:moveTo>
                  <a:lnTo>
                    <a:pt x="1222363" y="0"/>
                  </a:lnTo>
                  <a:lnTo>
                    <a:pt x="1222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33" y="5689105"/>
            <a:ext cx="4231803" cy="2972842"/>
          </a:xfrm>
          <a:custGeom>
            <a:avLst/>
            <a:gdLst/>
            <a:ahLst/>
            <a:cxnLst/>
            <a:rect l="l" t="t" r="r" b="b"/>
            <a:pathLst>
              <a:path w="4231803" h="2972842">
                <a:moveTo>
                  <a:pt x="0" y="0"/>
                </a:moveTo>
                <a:lnTo>
                  <a:pt x="4231803" y="0"/>
                </a:lnTo>
                <a:lnTo>
                  <a:pt x="4231803" y="2972842"/>
                </a:lnTo>
                <a:lnTo>
                  <a:pt x="0" y="297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72693" y="5103934"/>
            <a:ext cx="4245794" cy="2834068"/>
          </a:xfrm>
          <a:custGeom>
            <a:avLst/>
            <a:gdLst/>
            <a:ahLst/>
            <a:cxnLst/>
            <a:rect l="l" t="t" r="r" b="b"/>
            <a:pathLst>
              <a:path w="4245794" h="2834068">
                <a:moveTo>
                  <a:pt x="0" y="0"/>
                </a:moveTo>
                <a:lnTo>
                  <a:pt x="4245794" y="0"/>
                </a:lnTo>
                <a:lnTo>
                  <a:pt x="4245794" y="2834068"/>
                </a:lnTo>
                <a:lnTo>
                  <a:pt x="0" y="2834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178556" y="3185904"/>
            <a:ext cx="3086100" cy="3577452"/>
            <a:chOff x="0" y="0"/>
            <a:chExt cx="812800" cy="9422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942210"/>
            </a:xfrm>
            <a:custGeom>
              <a:avLst/>
              <a:gdLst/>
              <a:ahLst/>
              <a:cxnLst/>
              <a:rect l="l" t="t" r="r" b="b"/>
              <a:pathLst>
                <a:path w="812800" h="942210">
                  <a:moveTo>
                    <a:pt x="0" y="0"/>
                  </a:moveTo>
                  <a:lnTo>
                    <a:pt x="812800" y="0"/>
                  </a:lnTo>
                  <a:lnTo>
                    <a:pt x="812800" y="942210"/>
                  </a:lnTo>
                  <a:lnTo>
                    <a:pt x="0" y="9422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493866" y="4413528"/>
            <a:ext cx="3300307" cy="3300307"/>
          </a:xfrm>
          <a:custGeom>
            <a:avLst/>
            <a:gdLst/>
            <a:ahLst/>
            <a:cxnLst/>
            <a:rect l="l" t="t" r="r" b="b"/>
            <a:pathLst>
              <a:path w="3300307" h="3300307">
                <a:moveTo>
                  <a:pt x="0" y="0"/>
                </a:moveTo>
                <a:lnTo>
                  <a:pt x="3300307" y="0"/>
                </a:lnTo>
                <a:lnTo>
                  <a:pt x="3300307" y="3300307"/>
                </a:lnTo>
                <a:lnTo>
                  <a:pt x="0" y="3300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234620" y="3242533"/>
            <a:ext cx="2973972" cy="3520823"/>
          </a:xfrm>
          <a:custGeom>
            <a:avLst/>
            <a:gdLst/>
            <a:ahLst/>
            <a:cxnLst/>
            <a:rect l="l" t="t" r="r" b="b"/>
            <a:pathLst>
              <a:path w="2973972" h="3520823">
                <a:moveTo>
                  <a:pt x="0" y="0"/>
                </a:moveTo>
                <a:lnTo>
                  <a:pt x="2973972" y="0"/>
                </a:lnTo>
                <a:lnTo>
                  <a:pt x="2973972" y="3520823"/>
                </a:lnTo>
                <a:lnTo>
                  <a:pt x="0" y="3520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88156" y="4227302"/>
            <a:ext cx="5448430" cy="4913493"/>
          </a:xfrm>
          <a:custGeom>
            <a:avLst/>
            <a:gdLst/>
            <a:ahLst/>
            <a:cxnLst/>
            <a:rect l="l" t="t" r="r" b="b"/>
            <a:pathLst>
              <a:path w="5448430" h="4913493">
                <a:moveTo>
                  <a:pt x="0" y="0"/>
                </a:moveTo>
                <a:lnTo>
                  <a:pt x="5448430" y="0"/>
                </a:lnTo>
                <a:lnTo>
                  <a:pt x="5448430" y="4913493"/>
                </a:lnTo>
                <a:lnTo>
                  <a:pt x="0" y="4913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lgDash"/>
            <a:miter/>
          </a:ln>
        </p:spPr>
      </p:sp>
      <p:sp>
        <p:nvSpPr>
          <p:cNvPr id="19" name="Freeform 19"/>
          <p:cNvSpPr/>
          <p:nvPr/>
        </p:nvSpPr>
        <p:spPr>
          <a:xfrm rot="2487752">
            <a:off x="7803704" y="3395994"/>
            <a:ext cx="4334714" cy="6734724"/>
          </a:xfrm>
          <a:custGeom>
            <a:avLst/>
            <a:gdLst/>
            <a:ahLst/>
            <a:cxnLst/>
            <a:rect l="l" t="t" r="r" b="b"/>
            <a:pathLst>
              <a:path w="4334714" h="6734724">
                <a:moveTo>
                  <a:pt x="0" y="0"/>
                </a:moveTo>
                <a:lnTo>
                  <a:pt x="4334713" y="0"/>
                </a:lnTo>
                <a:lnTo>
                  <a:pt x="4334713" y="6734724"/>
                </a:lnTo>
                <a:lnTo>
                  <a:pt x="0" y="6734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850072">
            <a:off x="11871685" y="4242359"/>
            <a:ext cx="5407886" cy="4876930"/>
          </a:xfrm>
          <a:custGeom>
            <a:avLst/>
            <a:gdLst/>
            <a:ahLst/>
            <a:cxnLst/>
            <a:rect l="l" t="t" r="r" b="b"/>
            <a:pathLst>
              <a:path w="5407886" h="4876930">
                <a:moveTo>
                  <a:pt x="0" y="0"/>
                </a:moveTo>
                <a:lnTo>
                  <a:pt x="5407887" y="0"/>
                </a:lnTo>
                <a:lnTo>
                  <a:pt x="5407887" y="4876930"/>
                </a:lnTo>
                <a:lnTo>
                  <a:pt x="0" y="4876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356303">
            <a:off x="4059711" y="193786"/>
            <a:ext cx="10168579" cy="2777133"/>
          </a:xfrm>
          <a:custGeom>
            <a:avLst/>
            <a:gdLst/>
            <a:ahLst/>
            <a:cxnLst/>
            <a:rect l="l" t="t" r="r" b="b"/>
            <a:pathLst>
              <a:path w="10168579" h="2777133">
                <a:moveTo>
                  <a:pt x="0" y="0"/>
                </a:moveTo>
                <a:lnTo>
                  <a:pt x="10168578" y="0"/>
                </a:lnTo>
                <a:lnTo>
                  <a:pt x="10168578" y="2777133"/>
                </a:lnTo>
                <a:lnTo>
                  <a:pt x="0" y="27771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0" y="3275478"/>
            <a:ext cx="4641161" cy="1517276"/>
            <a:chOff x="0" y="0"/>
            <a:chExt cx="1222363" cy="3996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2363" cy="399612"/>
            </a:xfrm>
            <a:custGeom>
              <a:avLst/>
              <a:gdLst/>
              <a:ahLst/>
              <a:cxnLst/>
              <a:rect l="l" t="t" r="r" b="b"/>
              <a:pathLst>
                <a:path w="1222363" h="399612">
                  <a:moveTo>
                    <a:pt x="85073" y="0"/>
                  </a:moveTo>
                  <a:lnTo>
                    <a:pt x="1137290" y="0"/>
                  </a:lnTo>
                  <a:cubicBezTo>
                    <a:pt x="1184275" y="0"/>
                    <a:pt x="1222363" y="38089"/>
                    <a:pt x="1222363" y="85073"/>
                  </a:cubicBezTo>
                  <a:lnTo>
                    <a:pt x="1222363" y="314539"/>
                  </a:lnTo>
                  <a:cubicBezTo>
                    <a:pt x="1222363" y="361523"/>
                    <a:pt x="1184275" y="399612"/>
                    <a:pt x="1137290" y="399612"/>
                  </a:cubicBezTo>
                  <a:lnTo>
                    <a:pt x="85073" y="399612"/>
                  </a:lnTo>
                  <a:cubicBezTo>
                    <a:pt x="38089" y="399612"/>
                    <a:pt x="0" y="361523"/>
                    <a:pt x="0" y="314539"/>
                  </a:cubicBezTo>
                  <a:lnTo>
                    <a:pt x="0" y="85073"/>
                  </a:lnTo>
                  <a:cubicBezTo>
                    <a:pt x="0" y="38089"/>
                    <a:pt x="38089" y="0"/>
                    <a:pt x="85073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641161" y="7686645"/>
            <a:ext cx="4622109" cy="1571655"/>
            <a:chOff x="0" y="0"/>
            <a:chExt cx="1217346" cy="41393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17346" cy="413934"/>
            </a:xfrm>
            <a:custGeom>
              <a:avLst/>
              <a:gdLst/>
              <a:ahLst/>
              <a:cxnLst/>
              <a:rect l="l" t="t" r="r" b="b"/>
              <a:pathLst>
                <a:path w="1217346" h="413934">
                  <a:moveTo>
                    <a:pt x="85424" y="0"/>
                  </a:moveTo>
                  <a:lnTo>
                    <a:pt x="1131922" y="0"/>
                  </a:lnTo>
                  <a:cubicBezTo>
                    <a:pt x="1154578" y="0"/>
                    <a:pt x="1176306" y="9000"/>
                    <a:pt x="1192326" y="25020"/>
                  </a:cubicBezTo>
                  <a:cubicBezTo>
                    <a:pt x="1208346" y="41040"/>
                    <a:pt x="1217346" y="62768"/>
                    <a:pt x="1217346" y="85424"/>
                  </a:cubicBezTo>
                  <a:lnTo>
                    <a:pt x="1217346" y="328510"/>
                  </a:lnTo>
                  <a:cubicBezTo>
                    <a:pt x="1217346" y="375688"/>
                    <a:pt x="1179100" y="413934"/>
                    <a:pt x="1131922" y="413934"/>
                  </a:cubicBezTo>
                  <a:lnTo>
                    <a:pt x="85424" y="413934"/>
                  </a:lnTo>
                  <a:cubicBezTo>
                    <a:pt x="38246" y="413934"/>
                    <a:pt x="0" y="375688"/>
                    <a:pt x="0" y="328510"/>
                  </a:cubicBezTo>
                  <a:lnTo>
                    <a:pt x="0" y="85424"/>
                  </a:lnTo>
                  <a:cubicBezTo>
                    <a:pt x="0" y="38246"/>
                    <a:pt x="38246" y="0"/>
                    <a:pt x="8542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511320" y="8249182"/>
            <a:ext cx="4776680" cy="1571655"/>
            <a:chOff x="0" y="0"/>
            <a:chExt cx="1258056" cy="41393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58056" cy="413934"/>
            </a:xfrm>
            <a:custGeom>
              <a:avLst/>
              <a:gdLst/>
              <a:ahLst/>
              <a:cxnLst/>
              <a:rect l="l" t="t" r="r" b="b"/>
              <a:pathLst>
                <a:path w="1258056" h="413934">
                  <a:moveTo>
                    <a:pt x="82659" y="0"/>
                  </a:moveTo>
                  <a:lnTo>
                    <a:pt x="1175396" y="0"/>
                  </a:lnTo>
                  <a:cubicBezTo>
                    <a:pt x="1221048" y="0"/>
                    <a:pt x="1258056" y="37008"/>
                    <a:pt x="1258056" y="82659"/>
                  </a:cubicBezTo>
                  <a:lnTo>
                    <a:pt x="1258056" y="331274"/>
                  </a:lnTo>
                  <a:cubicBezTo>
                    <a:pt x="1258056" y="376926"/>
                    <a:pt x="1221048" y="413934"/>
                    <a:pt x="1175396" y="413934"/>
                  </a:cubicBezTo>
                  <a:lnTo>
                    <a:pt x="82659" y="413934"/>
                  </a:lnTo>
                  <a:cubicBezTo>
                    <a:pt x="37008" y="413934"/>
                    <a:pt x="0" y="376926"/>
                    <a:pt x="0" y="331274"/>
                  </a:cubicBezTo>
                  <a:lnTo>
                    <a:pt x="0" y="82659"/>
                  </a:lnTo>
                  <a:cubicBezTo>
                    <a:pt x="0" y="37008"/>
                    <a:pt x="37008" y="0"/>
                    <a:pt x="82659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802051" y="3275478"/>
            <a:ext cx="5587078" cy="1517276"/>
            <a:chOff x="0" y="0"/>
            <a:chExt cx="1471494" cy="39961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71494" cy="399612"/>
            </a:xfrm>
            <a:custGeom>
              <a:avLst/>
              <a:gdLst/>
              <a:ahLst/>
              <a:cxnLst/>
              <a:rect l="l" t="t" r="r" b="b"/>
              <a:pathLst>
                <a:path w="1471494" h="399612">
                  <a:moveTo>
                    <a:pt x="70670" y="0"/>
                  </a:moveTo>
                  <a:lnTo>
                    <a:pt x="1400824" y="0"/>
                  </a:lnTo>
                  <a:cubicBezTo>
                    <a:pt x="1439854" y="0"/>
                    <a:pt x="1471494" y="31640"/>
                    <a:pt x="1471494" y="70670"/>
                  </a:cubicBezTo>
                  <a:lnTo>
                    <a:pt x="1471494" y="328942"/>
                  </a:lnTo>
                  <a:cubicBezTo>
                    <a:pt x="1471494" y="347685"/>
                    <a:pt x="1464048" y="365660"/>
                    <a:pt x="1450795" y="378913"/>
                  </a:cubicBezTo>
                  <a:cubicBezTo>
                    <a:pt x="1437542" y="392166"/>
                    <a:pt x="1419567" y="399612"/>
                    <a:pt x="1400824" y="399612"/>
                  </a:cubicBezTo>
                  <a:lnTo>
                    <a:pt x="70670" y="399612"/>
                  </a:lnTo>
                  <a:cubicBezTo>
                    <a:pt x="31640" y="399612"/>
                    <a:pt x="0" y="367972"/>
                    <a:pt x="0" y="328942"/>
                  </a:cubicBezTo>
                  <a:lnTo>
                    <a:pt x="0" y="70670"/>
                  </a:lnTo>
                  <a:cubicBezTo>
                    <a:pt x="0" y="51927"/>
                    <a:pt x="7446" y="33952"/>
                    <a:pt x="20699" y="20699"/>
                  </a:cubicBezTo>
                  <a:cubicBezTo>
                    <a:pt x="33952" y="7446"/>
                    <a:pt x="51927" y="0"/>
                    <a:pt x="70670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718487" y="8357570"/>
            <a:ext cx="4569513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Planejamento financeiro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712371" y="774797"/>
            <a:ext cx="10863257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Hagrid Medium"/>
              </a:rPr>
              <a:t>Proximos passos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2052" y="3692803"/>
            <a:ext cx="422050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Novo Imóvel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15425" y="8131160"/>
            <a:ext cx="4188466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lgrano Bold"/>
              </a:rPr>
              <a:t>Novo Layout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944174" y="3335615"/>
            <a:ext cx="5302832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Espaço ‘Instagramavel’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6676" y="1777130"/>
            <a:ext cx="8631759" cy="1765759"/>
          </a:xfrm>
          <a:custGeom>
            <a:avLst/>
            <a:gdLst/>
            <a:ahLst/>
            <a:cxnLst/>
            <a:rect l="l" t="t" r="r" b="b"/>
            <a:pathLst>
              <a:path w="8631759" h="1765759">
                <a:moveTo>
                  <a:pt x="0" y="0"/>
                </a:moveTo>
                <a:lnTo>
                  <a:pt x="8631760" y="0"/>
                </a:lnTo>
                <a:lnTo>
                  <a:pt x="8631760" y="1765760"/>
                </a:lnTo>
                <a:lnTo>
                  <a:pt x="0" y="1765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13647" y="5260669"/>
            <a:ext cx="2701120" cy="5035946"/>
            <a:chOff x="0" y="0"/>
            <a:chExt cx="711406" cy="13263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1406" cy="1326340"/>
            </a:xfrm>
            <a:custGeom>
              <a:avLst/>
              <a:gdLst/>
              <a:ahLst/>
              <a:cxnLst/>
              <a:rect l="l" t="t" r="r" b="b"/>
              <a:pathLst>
                <a:path w="711406" h="1326340">
                  <a:moveTo>
                    <a:pt x="0" y="0"/>
                  </a:moveTo>
                  <a:lnTo>
                    <a:pt x="711406" y="0"/>
                  </a:lnTo>
                  <a:lnTo>
                    <a:pt x="711406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D2E8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33816" y="5251054"/>
            <a:ext cx="12854184" cy="5035946"/>
            <a:chOff x="0" y="0"/>
            <a:chExt cx="3385464" cy="1326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85464" cy="1326340"/>
            </a:xfrm>
            <a:custGeom>
              <a:avLst/>
              <a:gdLst/>
              <a:ahLst/>
              <a:cxnLst/>
              <a:rect l="l" t="t" r="r" b="b"/>
              <a:pathLst>
                <a:path w="3385464" h="1326340">
                  <a:moveTo>
                    <a:pt x="0" y="0"/>
                  </a:moveTo>
                  <a:lnTo>
                    <a:pt x="3385464" y="0"/>
                  </a:lnTo>
                  <a:lnTo>
                    <a:pt x="3385464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294F87">
                <a:alpha val="5882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254967" y="6418433"/>
            <a:ext cx="2427999" cy="2418515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1183" r="223" b="-36553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641819" y="6418433"/>
            <a:ext cx="2470273" cy="2460624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6597" r="-6597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85" y="5251054"/>
            <a:ext cx="2682347" cy="5035946"/>
            <a:chOff x="0" y="0"/>
            <a:chExt cx="706462" cy="13263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6462" cy="1326340"/>
            </a:xfrm>
            <a:custGeom>
              <a:avLst/>
              <a:gdLst/>
              <a:ahLst/>
              <a:cxnLst/>
              <a:rect l="l" t="t" r="r" b="b"/>
              <a:pathLst>
                <a:path w="706462" h="1326340">
                  <a:moveTo>
                    <a:pt x="0" y="0"/>
                  </a:moveTo>
                  <a:lnTo>
                    <a:pt x="706462" y="0"/>
                  </a:lnTo>
                  <a:lnTo>
                    <a:pt x="706462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1673E6">
                <a:alpha val="9098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6880" y="6418433"/>
            <a:ext cx="2527159" cy="2517287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560" r="-894" b="-56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038038" y="6418433"/>
            <a:ext cx="2460905" cy="2451292"/>
            <a:chOff x="0" y="0"/>
            <a:chExt cx="6502400" cy="6477000"/>
          </a:xfrm>
        </p:grpSpPr>
        <p:sp>
          <p:nvSpPr>
            <p:cNvPr id="22" name="Freeform 2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833" r="223" b="-16833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5433816" y="6418433"/>
            <a:ext cx="2461347" cy="2451732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2943" r="-4292" b="-1590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2832051" y="6393391"/>
            <a:ext cx="2461347" cy="245173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8270" r="223" b="-59505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86880" y="301081"/>
            <a:ext cx="18069677" cy="115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7"/>
              </a:lnSpc>
            </a:pPr>
            <a:r>
              <a:rPr lang="en-US" sz="8334" spc="1191">
                <a:solidFill>
                  <a:srgbClr val="000000"/>
                </a:solidFill>
                <a:latin typeface="Hammersmith One"/>
              </a:rPr>
              <a:t>EQUIPE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0" y="4029854"/>
            <a:ext cx="18288000" cy="72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8"/>
              </a:lnSpc>
            </a:pPr>
            <a:r>
              <a:rPr lang="en-US" sz="4981" spc="712">
                <a:solidFill>
                  <a:srgbClr val="000000"/>
                </a:solidFill>
                <a:latin typeface="Belgrano"/>
              </a:rPr>
              <a:t>INTEGRANTES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5825841" y="6418433"/>
            <a:ext cx="2391943" cy="2382600"/>
            <a:chOff x="0" y="0"/>
            <a:chExt cx="6502400" cy="6477000"/>
          </a:xfrm>
        </p:grpSpPr>
        <p:sp>
          <p:nvSpPr>
            <p:cNvPr id="33" name="Freeform 3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5247" r="223" b="-72528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36471" y="8985726"/>
            <a:ext cx="2655162" cy="111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MASTER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71191" y="9090768"/>
            <a:ext cx="2643575" cy="93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PRODUCT</a:t>
            </a:r>
          </a:p>
          <a:p>
            <a:pPr algn="ctr">
              <a:lnSpc>
                <a:spcPts val="3699"/>
              </a:lnSpc>
              <a:spcBef>
                <a:spcPct val="0"/>
              </a:spcBef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OWNER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643722" y="9242952"/>
            <a:ext cx="7104215" cy="77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1"/>
              </a:lnSpc>
              <a:spcBef>
                <a:spcPct val="0"/>
              </a:spcBef>
            </a:pPr>
            <a:r>
              <a:rPr lang="en-US" sz="5308" spc="759">
                <a:solidFill>
                  <a:srgbClr val="FFFFFF"/>
                </a:solidFill>
                <a:latin typeface="Belgrano"/>
              </a:rPr>
              <a:t>SCRUM TEAM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7528" y="5605864"/>
            <a:ext cx="1925862" cy="59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ANDRÉ ANTUNES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077499" y="5606082"/>
            <a:ext cx="1888629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VITOR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FERNANDO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090534" y="5605864"/>
            <a:ext cx="1147911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JOÃO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PEDRO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405287" y="5605864"/>
            <a:ext cx="176167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 dirty="0">
                <a:solidFill>
                  <a:srgbClr val="FFFFFF"/>
                </a:solidFill>
                <a:latin typeface="Belgrano"/>
              </a:rPr>
              <a:t>DANIELLE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 dirty="0">
                <a:solidFill>
                  <a:srgbClr val="FFFFFF"/>
                </a:solidFill>
                <a:latin typeface="Belgrano"/>
              </a:rPr>
              <a:t>VIEIRA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871017" y="5605864"/>
            <a:ext cx="2443922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000000"/>
                </a:solidFill>
                <a:latin typeface="Belgrano"/>
              </a:rPr>
              <a:t> DÉBORA VALENTE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68398" y="5606082"/>
            <a:ext cx="1585020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GABRIEL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MOREIRA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588127" y="5606082"/>
            <a:ext cx="1761679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RONILSON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GOULART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44591">
            <a:off x="13700275" y="-3591366"/>
            <a:ext cx="6618601" cy="7182731"/>
          </a:xfrm>
          <a:custGeom>
            <a:avLst/>
            <a:gdLst/>
            <a:ahLst/>
            <a:cxnLst/>
            <a:rect l="l" t="t" r="r" b="b"/>
            <a:pathLst>
              <a:path w="6618601" h="7182731">
                <a:moveTo>
                  <a:pt x="0" y="0"/>
                </a:moveTo>
                <a:lnTo>
                  <a:pt x="6618600" y="0"/>
                </a:lnTo>
                <a:lnTo>
                  <a:pt x="6618600" y="7182732"/>
                </a:lnTo>
                <a:lnTo>
                  <a:pt x="0" y="718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1525" y="2916059"/>
            <a:ext cx="16744950" cy="377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54"/>
              </a:lnSpc>
              <a:spcBef>
                <a:spcPct val="0"/>
              </a:spcBef>
            </a:pPr>
            <a:r>
              <a:rPr lang="en-US" sz="21467" u="none">
                <a:solidFill>
                  <a:srgbClr val="000000"/>
                </a:solidFill>
                <a:latin typeface="Hagrid Medium"/>
              </a:rPr>
              <a:t>Obrigado!</a:t>
            </a:r>
          </a:p>
        </p:txBody>
      </p:sp>
      <p:sp>
        <p:nvSpPr>
          <p:cNvPr id="4" name="Freeform 4"/>
          <p:cNvSpPr/>
          <p:nvPr/>
        </p:nvSpPr>
        <p:spPr>
          <a:xfrm rot="-5912699">
            <a:off x="-858563" y="5669350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88332">
            <a:off x="-1299633" y="-1028700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670172">
            <a:off x="14681242" y="7200900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912699">
            <a:off x="-1339223" y="6298832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100"/>
                </a:lnTo>
                <a:lnTo>
                  <a:pt x="0" y="4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">
            <a:extLst>
              <a:ext uri="{FF2B5EF4-FFF2-40B4-BE49-F238E27FC236}">
                <a16:creationId xmlns:a16="http://schemas.microsoft.com/office/drawing/2014/main" id="{619EFECB-3564-AAF5-235F-B59A1FD6E6B3}"/>
              </a:ext>
            </a:extLst>
          </p:cNvPr>
          <p:cNvSpPr/>
          <p:nvPr/>
        </p:nvSpPr>
        <p:spPr>
          <a:xfrm>
            <a:off x="15533498" y="767545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9255806C-CED2-D882-AA8E-318AF00B5D5D}"/>
              </a:ext>
            </a:extLst>
          </p:cNvPr>
          <p:cNvSpPr txBox="1"/>
          <p:nvPr/>
        </p:nvSpPr>
        <p:spPr>
          <a:xfrm>
            <a:off x="1774375" y="355654"/>
            <a:ext cx="15901563" cy="1664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4516"/>
              </a:lnSpc>
            </a:pPr>
            <a:r>
              <a:rPr lang="en-US" sz="9246" dirty="0">
                <a:solidFill>
                  <a:srgbClr val="000000"/>
                </a:solidFill>
                <a:latin typeface="Anonymous Pro Bold"/>
              </a:rPr>
              <a:t> TÓPICOS DE ABORDAGEM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950EF0CA-8B8E-2856-310C-9A8F1CE24559}"/>
              </a:ext>
            </a:extLst>
          </p:cNvPr>
          <p:cNvSpPr/>
          <p:nvPr/>
        </p:nvSpPr>
        <p:spPr>
          <a:xfrm flipV="1">
            <a:off x="1981200" y="2083377"/>
            <a:ext cx="5943599" cy="12123"/>
          </a:xfrm>
          <a:prstGeom prst="line">
            <a:avLst/>
          </a:prstGeom>
          <a:ln w="285750" cap="flat">
            <a:solidFill>
              <a:srgbClr val="2F8BE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B7E659CA-D2F3-FCFA-D922-748C235D71DC}"/>
              </a:ext>
            </a:extLst>
          </p:cNvPr>
          <p:cNvSpPr/>
          <p:nvPr/>
        </p:nvSpPr>
        <p:spPr>
          <a:xfrm rot="610321">
            <a:off x="-2098883" y="-552660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ADBB7D7-E5CF-998F-9CCA-B41FA5F1AD2A}"/>
              </a:ext>
            </a:extLst>
          </p:cNvPr>
          <p:cNvSpPr/>
          <p:nvPr/>
        </p:nvSpPr>
        <p:spPr>
          <a:xfrm>
            <a:off x="15808890" y="-2057400"/>
            <a:ext cx="5388429" cy="4114800"/>
          </a:xfrm>
          <a:custGeom>
            <a:avLst/>
            <a:gdLst/>
            <a:ahLst/>
            <a:cxnLst/>
            <a:rect l="l" t="t" r="r" b="b"/>
            <a:pathLst>
              <a:path w="5388429" h="4114800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02D58FE7-D669-A27F-1BF0-851B6755551C}"/>
              </a:ext>
            </a:extLst>
          </p:cNvPr>
          <p:cNvSpPr/>
          <p:nvPr/>
        </p:nvSpPr>
        <p:spPr>
          <a:xfrm>
            <a:off x="-1567850" y="8577788"/>
            <a:ext cx="3418425" cy="3418425"/>
          </a:xfrm>
          <a:custGeom>
            <a:avLst/>
            <a:gdLst/>
            <a:ahLst/>
            <a:cxnLst/>
            <a:rect l="l" t="t" r="r" b="b"/>
            <a:pathLst>
              <a:path w="3418425" h="3418425">
                <a:moveTo>
                  <a:pt x="0" y="0"/>
                </a:moveTo>
                <a:lnTo>
                  <a:pt x="3418425" y="0"/>
                </a:lnTo>
                <a:lnTo>
                  <a:pt x="3418425" y="3418424"/>
                </a:lnTo>
                <a:lnTo>
                  <a:pt x="0" y="3418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CEE7F5E7-5C83-DE8D-1E17-1FCB7DEE785F}"/>
              </a:ext>
            </a:extLst>
          </p:cNvPr>
          <p:cNvSpPr txBox="1"/>
          <p:nvPr/>
        </p:nvSpPr>
        <p:spPr>
          <a:xfrm>
            <a:off x="1219200" y="3787986"/>
            <a:ext cx="8534400" cy="106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9581" lvl="1">
              <a:lnSpc>
                <a:spcPts val="8699"/>
              </a:lnSpc>
            </a:pPr>
            <a:r>
              <a:rPr lang="en-US" sz="6600" dirty="0">
                <a:solidFill>
                  <a:srgbClr val="000000"/>
                </a:solidFill>
                <a:latin typeface="Clear Sans Bold"/>
              </a:rPr>
              <a:t>Pesquisa de Mercado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B5448A65-7D59-2228-8292-27007E74E324}"/>
              </a:ext>
            </a:extLst>
          </p:cNvPr>
          <p:cNvSpPr txBox="1"/>
          <p:nvPr/>
        </p:nvSpPr>
        <p:spPr>
          <a:xfrm>
            <a:off x="10591800" y="3706351"/>
            <a:ext cx="3974238" cy="234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88"/>
              </a:lnSpc>
            </a:pPr>
            <a:r>
              <a:rPr lang="en-US" sz="4844" dirty="0">
                <a:solidFill>
                  <a:srgbClr val="000000"/>
                </a:solidFill>
                <a:latin typeface="Clear Sans Bold"/>
              </a:rPr>
              <a:t>  </a:t>
            </a:r>
            <a:r>
              <a:rPr lang="en-US" sz="6600" dirty="0">
                <a:solidFill>
                  <a:srgbClr val="000000"/>
                </a:solidFill>
                <a:latin typeface="Clear Sans Bold"/>
              </a:rPr>
              <a:t>Menu</a:t>
            </a:r>
            <a:endParaRPr lang="en-US" sz="4844" dirty="0">
              <a:solidFill>
                <a:srgbClr val="000000"/>
              </a:solidFill>
              <a:latin typeface="Clear Sans Bold"/>
            </a:endParaRPr>
          </a:p>
          <a:p>
            <a:pPr>
              <a:lnSpc>
                <a:spcPts val="9688"/>
              </a:lnSpc>
            </a:pPr>
            <a:endParaRPr lang="en-US" sz="4844" dirty="0">
              <a:solidFill>
                <a:srgbClr val="000000"/>
              </a:solidFill>
              <a:latin typeface="Clear Sans Bold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C1B5C46C-C491-F9A6-3D07-6F7ECDECB153}"/>
              </a:ext>
            </a:extLst>
          </p:cNvPr>
          <p:cNvSpPr txBox="1"/>
          <p:nvPr/>
        </p:nvSpPr>
        <p:spPr>
          <a:xfrm>
            <a:off x="1774375" y="5032719"/>
            <a:ext cx="7064825" cy="1710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4858" lvl="1" indent="-372429">
              <a:lnSpc>
                <a:spcPts val="69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Clear Sans Bold"/>
              </a:rPr>
              <a:t>Resultados da Pesquisa</a:t>
            </a:r>
          </a:p>
          <a:p>
            <a:pPr marL="744858" lvl="1" indent="-372429">
              <a:lnSpc>
                <a:spcPts val="69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Clear Sans Bold"/>
              </a:rPr>
              <a:t>Análise dos dados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267D1E7B-842C-FA1E-18F3-63ACEC99BBEE}"/>
              </a:ext>
            </a:extLst>
          </p:cNvPr>
          <p:cNvSpPr txBox="1"/>
          <p:nvPr/>
        </p:nvSpPr>
        <p:spPr>
          <a:xfrm>
            <a:off x="11114779" y="4876800"/>
            <a:ext cx="4694111" cy="2595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4858" lvl="1" indent="-372429">
              <a:lnSpc>
                <a:spcPts val="69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Clear Sans Bold"/>
              </a:rPr>
              <a:t>Cardápio</a:t>
            </a:r>
          </a:p>
          <a:p>
            <a:pPr marL="744858" lvl="1" indent="-372429">
              <a:lnSpc>
                <a:spcPts val="69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Clear Sans Bold"/>
              </a:rPr>
              <a:t>Equipamentos</a:t>
            </a:r>
          </a:p>
          <a:p>
            <a:pPr marL="744858" lvl="1" indent="-372429">
              <a:lnSpc>
                <a:spcPts val="69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Clear Sans Bold"/>
              </a:rPr>
              <a:t>Orçamento</a:t>
            </a: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25B1CEB6-63C0-CE22-FE92-1A77CFC0EF44}"/>
              </a:ext>
            </a:extLst>
          </p:cNvPr>
          <p:cNvSpPr/>
          <p:nvPr/>
        </p:nvSpPr>
        <p:spPr>
          <a:xfrm flipH="1">
            <a:off x="1905000" y="-1104900"/>
            <a:ext cx="0" cy="3379353"/>
          </a:xfrm>
          <a:prstGeom prst="line">
            <a:avLst/>
          </a:prstGeom>
          <a:ln w="285750" cap="flat">
            <a:solidFill>
              <a:srgbClr val="2379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CDD2D13F-3699-B1B3-A9DD-680A549A28ED}"/>
              </a:ext>
            </a:extLst>
          </p:cNvPr>
          <p:cNvSpPr/>
          <p:nvPr/>
        </p:nvSpPr>
        <p:spPr>
          <a:xfrm>
            <a:off x="0" y="8785142"/>
            <a:ext cx="1507339" cy="1501858"/>
          </a:xfrm>
          <a:custGeom>
            <a:avLst/>
            <a:gdLst/>
            <a:ahLst/>
            <a:cxnLst/>
            <a:rect l="l" t="t" r="r" b="b"/>
            <a:pathLst>
              <a:path w="1507339" h="1501858">
                <a:moveTo>
                  <a:pt x="0" y="0"/>
                </a:moveTo>
                <a:lnTo>
                  <a:pt x="1507339" y="0"/>
                </a:lnTo>
                <a:lnTo>
                  <a:pt x="1507339" y="1501858"/>
                </a:lnTo>
                <a:lnTo>
                  <a:pt x="0" y="1501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13905" y="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77700" y="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71500" y="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3500" y="173196"/>
            <a:ext cx="15621000" cy="2928938"/>
          </a:xfrm>
          <a:custGeom>
            <a:avLst/>
            <a:gdLst/>
            <a:ahLst/>
            <a:cxnLst/>
            <a:rect l="l" t="t" r="r" b="b"/>
            <a:pathLst>
              <a:path w="15621000" h="2928938">
                <a:moveTo>
                  <a:pt x="0" y="0"/>
                </a:moveTo>
                <a:lnTo>
                  <a:pt x="15621000" y="0"/>
                </a:lnTo>
                <a:lnTo>
                  <a:pt x="15621000" y="2928938"/>
                </a:lnTo>
                <a:lnTo>
                  <a:pt x="0" y="2928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9162" y="1096011"/>
            <a:ext cx="18069677" cy="118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4"/>
              </a:lnSpc>
            </a:pPr>
            <a:r>
              <a:rPr lang="en-US" sz="8499" spc="1215">
                <a:solidFill>
                  <a:srgbClr val="000000"/>
                </a:solidFill>
                <a:latin typeface="Hammersmith One"/>
              </a:rPr>
              <a:t>PESQUISA DE MERCADO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674371"/>
            <a:ext cx="2440714" cy="2470179"/>
          </a:xfrm>
          <a:custGeom>
            <a:avLst/>
            <a:gdLst/>
            <a:ahLst/>
            <a:cxnLst/>
            <a:rect l="l" t="t" r="r" b="b"/>
            <a:pathLst>
              <a:path w="2440714" h="2470179">
                <a:moveTo>
                  <a:pt x="0" y="0"/>
                </a:moveTo>
                <a:lnTo>
                  <a:pt x="2440714" y="0"/>
                </a:lnTo>
                <a:lnTo>
                  <a:pt x="2440714" y="2470179"/>
                </a:lnTo>
                <a:lnTo>
                  <a:pt x="0" y="2470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71500" y="514350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95900" y="480060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09487" y="480060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124422">
            <a:off x="17343040" y="9086850"/>
            <a:ext cx="1453273" cy="2400300"/>
          </a:xfrm>
          <a:custGeom>
            <a:avLst/>
            <a:gdLst/>
            <a:ahLst/>
            <a:cxnLst/>
            <a:rect l="l" t="t" r="r" b="b"/>
            <a:pathLst>
              <a:path w="1453273" h="2400300">
                <a:moveTo>
                  <a:pt x="0" y="0"/>
                </a:moveTo>
                <a:lnTo>
                  <a:pt x="1453273" y="0"/>
                </a:lnTo>
                <a:lnTo>
                  <a:pt x="1453273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50518" y="3546062"/>
            <a:ext cx="15231565" cy="5462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2" lvl="1" indent="-539746" algn="just">
              <a:lnSpc>
                <a:spcPts val="824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A pesquisa foi realizada no Vila Ema e região.</a:t>
            </a:r>
          </a:p>
          <a:p>
            <a:pPr algn="just">
              <a:lnSpc>
                <a:spcPts val="1320"/>
              </a:lnSpc>
            </a:pPr>
            <a:endParaRPr lang="en-US" sz="4999">
              <a:solidFill>
                <a:srgbClr val="000000"/>
              </a:solidFill>
              <a:latin typeface="Open Sans Bold"/>
            </a:endParaRPr>
          </a:p>
          <a:p>
            <a:pPr marL="1079492" lvl="1" indent="-539746" algn="just">
              <a:lnSpc>
                <a:spcPts val="824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Um grande numero de concorrentes na região.</a:t>
            </a:r>
          </a:p>
          <a:p>
            <a:pPr algn="just">
              <a:lnSpc>
                <a:spcPts val="1320"/>
              </a:lnSpc>
            </a:pPr>
            <a:endParaRPr lang="en-US" sz="4999">
              <a:solidFill>
                <a:srgbClr val="000000"/>
              </a:solidFill>
              <a:latin typeface="Open Sans Bold"/>
            </a:endParaRPr>
          </a:p>
          <a:p>
            <a:pPr marL="1079492" lvl="1" indent="-539746" algn="just">
              <a:lnSpc>
                <a:spcPts val="824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Incluindo cafeterias, docerias e empórios  </a:t>
            </a:r>
          </a:p>
        </p:txBody>
      </p:sp>
    </p:spTree>
    <p:extLst>
      <p:ext uri="{BB962C8B-B14F-4D97-AF65-F5344CB8AC3E}">
        <p14:creationId xmlns:p14="http://schemas.microsoft.com/office/powerpoint/2010/main" val="2385966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7366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ESTRATÉGIA DE PRODUTOS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159673">
            <a:off x="152650" y="564634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3"/>
                </a:lnTo>
                <a:lnTo>
                  <a:pt x="0" y="1684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85" y="2886075"/>
            <a:ext cx="18284415" cy="6791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0" lvl="1" indent="-539750">
              <a:lnSpc>
                <a:spcPts val="84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Certos produtos são encontrados em todos os concorrentes.</a:t>
            </a:r>
          </a:p>
          <a:p>
            <a:pPr>
              <a:lnSpc>
                <a:spcPts val="1344"/>
              </a:lnSpc>
            </a:pPr>
            <a:endParaRPr lang="en-US" sz="5000">
              <a:solidFill>
                <a:srgbClr val="000000"/>
              </a:solidFill>
              <a:latin typeface="Open Sans Bold"/>
            </a:endParaRPr>
          </a:p>
          <a:p>
            <a:pPr marL="1079500" lvl="1" indent="-539750">
              <a:lnSpc>
                <a:spcPts val="84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Alguns concorrentes possuem enfoque em determinados produtos.</a:t>
            </a:r>
          </a:p>
          <a:p>
            <a:pPr>
              <a:lnSpc>
                <a:spcPts val="1344"/>
              </a:lnSpc>
            </a:pPr>
            <a:endParaRPr lang="en-US" sz="5000">
              <a:solidFill>
                <a:srgbClr val="000000"/>
              </a:solidFill>
              <a:latin typeface="Open Sans Bold"/>
            </a:endParaRPr>
          </a:p>
          <a:p>
            <a:pPr marL="1079500" lvl="1" indent="-539750">
              <a:lnSpc>
                <a:spcPts val="84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Existe um grande consumo de café na região.</a:t>
            </a:r>
          </a:p>
          <a:p>
            <a:pPr>
              <a:lnSpc>
                <a:spcPts val="1344"/>
              </a:lnSpc>
            </a:pPr>
            <a:endParaRPr lang="en-US" sz="5000">
              <a:solidFill>
                <a:srgbClr val="000000"/>
              </a:solidFill>
              <a:latin typeface="Open Sans Bold"/>
            </a:endParaRPr>
          </a:p>
          <a:p>
            <a:pPr marL="1079500" lvl="1" indent="-539750">
              <a:lnSpc>
                <a:spcPts val="84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É crucial que a empresa venda esses produtos.</a:t>
            </a:r>
          </a:p>
        </p:txBody>
      </p:sp>
      <p:sp>
        <p:nvSpPr>
          <p:cNvPr id="24" name="Freeform 24"/>
          <p:cNvSpPr/>
          <p:nvPr/>
        </p:nvSpPr>
        <p:spPr>
          <a:xfrm rot="-502150">
            <a:off x="16514208" y="6231836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7" y="0"/>
                </a:lnTo>
                <a:lnTo>
                  <a:pt x="953257" y="1828789"/>
                </a:lnTo>
                <a:lnTo>
                  <a:pt x="0" y="1828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222256">
            <a:off x="16363061" y="5120918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8" y="0"/>
                </a:lnTo>
                <a:lnTo>
                  <a:pt x="1792478" y="1308510"/>
                </a:lnTo>
                <a:lnTo>
                  <a:pt x="0" y="1308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19735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695065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14900" y="-419735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65011">
            <a:off x="4914900" y="3695065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20530" y="-1347558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7695565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10785" y="-419735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29530" y="2057400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173896">
            <a:off x="10591800" y="5638165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173896">
            <a:off x="14850509" y="3086100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173896">
            <a:off x="5943600" y="7547347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173896">
            <a:off x="13953585" y="8651612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2173896">
            <a:off x="14850509" y="4986918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6850414">
            <a:off x="9496155" y="8974843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361574" y="419735"/>
            <a:ext cx="9614736" cy="2347507"/>
            <a:chOff x="0" y="0"/>
            <a:chExt cx="1032353" cy="2520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32353" cy="252057"/>
            </a:xfrm>
            <a:custGeom>
              <a:avLst/>
              <a:gdLst/>
              <a:ahLst/>
              <a:cxnLst/>
              <a:rect l="l" t="t" r="r" b="b"/>
              <a:pathLst>
                <a:path w="1032353" h="252057">
                  <a:moveTo>
                    <a:pt x="829153" y="0"/>
                  </a:moveTo>
                  <a:lnTo>
                    <a:pt x="0" y="0"/>
                  </a:lnTo>
                  <a:lnTo>
                    <a:pt x="0" y="252057"/>
                  </a:lnTo>
                  <a:lnTo>
                    <a:pt x="829153" y="252057"/>
                  </a:lnTo>
                  <a:lnTo>
                    <a:pt x="1032353" y="126028"/>
                  </a:lnTo>
                  <a:lnTo>
                    <a:pt x="829153" y="0"/>
                  </a:lnTo>
                  <a:close/>
                </a:path>
              </a:pathLst>
            </a:custGeom>
            <a:solidFill>
              <a:srgbClr val="0173E4"/>
            </a:solidFill>
            <a:ln w="38100" cap="sq">
              <a:solidFill>
                <a:srgbClr val="0173E4"/>
              </a:solidFill>
              <a:prstDash val="lgDash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6985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144768" y="938075"/>
            <a:ext cx="2121519" cy="2466883"/>
          </a:xfrm>
          <a:custGeom>
            <a:avLst/>
            <a:gdLst/>
            <a:ahLst/>
            <a:cxnLst/>
            <a:rect l="l" t="t" r="r" b="b"/>
            <a:pathLst>
              <a:path w="2121519" h="2466883">
                <a:moveTo>
                  <a:pt x="0" y="0"/>
                </a:moveTo>
                <a:lnTo>
                  <a:pt x="2121519" y="0"/>
                </a:lnTo>
                <a:lnTo>
                  <a:pt x="2121519" y="2466883"/>
                </a:lnTo>
                <a:lnTo>
                  <a:pt x="0" y="246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011556" y="417531"/>
            <a:ext cx="3332988" cy="4114800"/>
          </a:xfrm>
          <a:custGeom>
            <a:avLst/>
            <a:gdLst/>
            <a:ahLst/>
            <a:cxnLst/>
            <a:rect l="l" t="t" r="r" b="b"/>
            <a:pathLst>
              <a:path w="3332988" h="4114800">
                <a:moveTo>
                  <a:pt x="0" y="0"/>
                </a:moveTo>
                <a:lnTo>
                  <a:pt x="3332988" y="0"/>
                </a:lnTo>
                <a:lnTo>
                  <a:pt x="3332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678050" y="7253810"/>
            <a:ext cx="2046726" cy="2480880"/>
          </a:xfrm>
          <a:custGeom>
            <a:avLst/>
            <a:gdLst/>
            <a:ahLst/>
            <a:cxnLst/>
            <a:rect l="l" t="t" r="r" b="b"/>
            <a:pathLst>
              <a:path w="2046726" h="2480880">
                <a:moveTo>
                  <a:pt x="0" y="0"/>
                </a:moveTo>
                <a:lnTo>
                  <a:pt x="2046726" y="0"/>
                </a:lnTo>
                <a:lnTo>
                  <a:pt x="2046726" y="2480880"/>
                </a:lnTo>
                <a:lnTo>
                  <a:pt x="0" y="2480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245357" y="4795194"/>
            <a:ext cx="3339377" cy="2458616"/>
          </a:xfrm>
          <a:custGeom>
            <a:avLst/>
            <a:gdLst/>
            <a:ahLst/>
            <a:cxnLst/>
            <a:rect l="l" t="t" r="r" b="b"/>
            <a:pathLst>
              <a:path w="3339377" h="2458616">
                <a:moveTo>
                  <a:pt x="0" y="0"/>
                </a:moveTo>
                <a:lnTo>
                  <a:pt x="3339376" y="0"/>
                </a:lnTo>
                <a:lnTo>
                  <a:pt x="3339376" y="2458616"/>
                </a:lnTo>
                <a:lnTo>
                  <a:pt x="0" y="2458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19100" y="658577"/>
            <a:ext cx="7340989" cy="195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7"/>
              </a:lnSpc>
            </a:pPr>
            <a:r>
              <a:rPr lang="en-US" sz="7100" spc="1015" dirty="0">
                <a:solidFill>
                  <a:srgbClr val="000000"/>
                </a:solidFill>
                <a:latin typeface="Hammersmith One"/>
              </a:rPr>
              <a:t>ANÁLISE DE PREÇOS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162" y="3037205"/>
            <a:ext cx="14888743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1090" lvl="1" indent="-550545" algn="just">
              <a:lnSpc>
                <a:spcPts val="7139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Open Sans Bold"/>
              </a:rPr>
              <a:t>Preços variados e bem elevados.</a:t>
            </a:r>
          </a:p>
          <a:p>
            <a:pPr algn="just">
              <a:lnSpc>
                <a:spcPts val="1260"/>
              </a:lnSpc>
            </a:pPr>
            <a:endParaRPr lang="en-US" sz="5100">
              <a:solidFill>
                <a:srgbClr val="000000"/>
              </a:solidFill>
              <a:latin typeface="Open Sans Bold"/>
            </a:endParaRPr>
          </a:p>
          <a:p>
            <a:pPr marL="1101090" lvl="1" indent="-550545" algn="just">
              <a:lnSpc>
                <a:spcPts val="7139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Open Sans Bold"/>
              </a:rPr>
              <a:t>Média de preços: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6912" y="5057775"/>
            <a:ext cx="11892057" cy="418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5" lvl="1" indent="-453392" algn="just">
              <a:lnSpc>
                <a:spcPts val="672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Cafés – 6 a 16 reais; </a:t>
            </a:r>
          </a:p>
          <a:p>
            <a:pPr marL="906785" lvl="1" indent="-453392" algn="just">
              <a:lnSpc>
                <a:spcPts val="672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Chás –  9 a 11 reais; </a:t>
            </a:r>
          </a:p>
          <a:p>
            <a:pPr marL="906785" lvl="1" indent="-453392" algn="just">
              <a:lnSpc>
                <a:spcPts val="672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Sucos – 9 a 14 reais; </a:t>
            </a:r>
          </a:p>
          <a:p>
            <a:pPr marL="906785" lvl="1" indent="-453392" algn="just">
              <a:lnSpc>
                <a:spcPts val="672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Lanches/salgados –  7 a 28 reais; </a:t>
            </a:r>
          </a:p>
          <a:p>
            <a:pPr marL="906785" lvl="1" indent="-453392" algn="just">
              <a:lnSpc>
                <a:spcPts val="672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Bolos/sobremesas – 11 a 22 reais.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6491" y="0"/>
            <a:ext cx="1100709" cy="4114800"/>
          </a:xfrm>
          <a:custGeom>
            <a:avLst/>
            <a:gdLst/>
            <a:ahLst/>
            <a:cxnLst/>
            <a:rect l="l" t="t" r="r" b="b"/>
            <a:pathLst>
              <a:path w="1100709" h="4114800">
                <a:moveTo>
                  <a:pt x="0" y="0"/>
                </a:moveTo>
                <a:lnTo>
                  <a:pt x="1100709" y="0"/>
                </a:lnTo>
                <a:lnTo>
                  <a:pt x="11007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57982" y="-876300"/>
            <a:ext cx="1100709" cy="4114800"/>
          </a:xfrm>
          <a:custGeom>
            <a:avLst/>
            <a:gdLst/>
            <a:ahLst/>
            <a:cxnLst/>
            <a:rect l="l" t="t" r="r" b="b"/>
            <a:pathLst>
              <a:path w="1100709" h="4114800">
                <a:moveTo>
                  <a:pt x="0" y="0"/>
                </a:moveTo>
                <a:lnTo>
                  <a:pt x="1100709" y="0"/>
                </a:lnTo>
                <a:lnTo>
                  <a:pt x="11007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87291" y="-1905000"/>
            <a:ext cx="1100709" cy="4114800"/>
          </a:xfrm>
          <a:custGeom>
            <a:avLst/>
            <a:gdLst/>
            <a:ahLst/>
            <a:cxnLst/>
            <a:rect l="l" t="t" r="r" b="b"/>
            <a:pathLst>
              <a:path w="1100709" h="4114800">
                <a:moveTo>
                  <a:pt x="0" y="0"/>
                </a:moveTo>
                <a:lnTo>
                  <a:pt x="1100709" y="0"/>
                </a:lnTo>
                <a:lnTo>
                  <a:pt x="11007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87291" y="2209800"/>
            <a:ext cx="1100709" cy="4114800"/>
          </a:xfrm>
          <a:custGeom>
            <a:avLst/>
            <a:gdLst/>
            <a:ahLst/>
            <a:cxnLst/>
            <a:rect l="l" t="t" r="r" b="b"/>
            <a:pathLst>
              <a:path w="1100709" h="4114800">
                <a:moveTo>
                  <a:pt x="0" y="0"/>
                </a:moveTo>
                <a:lnTo>
                  <a:pt x="1100709" y="0"/>
                </a:lnTo>
                <a:lnTo>
                  <a:pt x="11007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668846" y="865188"/>
            <a:ext cx="19625691" cy="1965325"/>
            <a:chOff x="0" y="0"/>
            <a:chExt cx="5168906" cy="517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68906" cy="517616"/>
            </a:xfrm>
            <a:custGeom>
              <a:avLst/>
              <a:gdLst/>
              <a:ahLst/>
              <a:cxnLst/>
              <a:rect l="l" t="t" r="r" b="b"/>
              <a:pathLst>
                <a:path w="5168906" h="517616">
                  <a:moveTo>
                    <a:pt x="0" y="0"/>
                  </a:moveTo>
                  <a:lnTo>
                    <a:pt x="5168906" y="0"/>
                  </a:lnTo>
                  <a:lnTo>
                    <a:pt x="5168906" y="517616"/>
                  </a:lnTo>
                  <a:lnTo>
                    <a:pt x="0" y="517616"/>
                  </a:lnTo>
                  <a:close/>
                </a:path>
              </a:pathLst>
            </a:custGeom>
            <a:solidFill>
              <a:srgbClr val="87C2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596491" y="4267200"/>
            <a:ext cx="1100709" cy="4114800"/>
          </a:xfrm>
          <a:custGeom>
            <a:avLst/>
            <a:gdLst/>
            <a:ahLst/>
            <a:cxnLst/>
            <a:rect l="l" t="t" r="r" b="b"/>
            <a:pathLst>
              <a:path w="1100709" h="4114800">
                <a:moveTo>
                  <a:pt x="0" y="0"/>
                </a:moveTo>
                <a:lnTo>
                  <a:pt x="1100709" y="0"/>
                </a:lnTo>
                <a:lnTo>
                  <a:pt x="11007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96491" y="8382000"/>
            <a:ext cx="1100709" cy="4114800"/>
          </a:xfrm>
          <a:custGeom>
            <a:avLst/>
            <a:gdLst/>
            <a:ahLst/>
            <a:cxnLst/>
            <a:rect l="l" t="t" r="r" b="b"/>
            <a:pathLst>
              <a:path w="1100709" h="4114800">
                <a:moveTo>
                  <a:pt x="0" y="0"/>
                </a:moveTo>
                <a:lnTo>
                  <a:pt x="1100709" y="0"/>
                </a:lnTo>
                <a:lnTo>
                  <a:pt x="11007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857982" y="3238500"/>
            <a:ext cx="1100709" cy="4114800"/>
          </a:xfrm>
          <a:custGeom>
            <a:avLst/>
            <a:gdLst/>
            <a:ahLst/>
            <a:cxnLst/>
            <a:rect l="l" t="t" r="r" b="b"/>
            <a:pathLst>
              <a:path w="1100709" h="4114800">
                <a:moveTo>
                  <a:pt x="0" y="0"/>
                </a:moveTo>
                <a:lnTo>
                  <a:pt x="1100709" y="0"/>
                </a:lnTo>
                <a:lnTo>
                  <a:pt x="11007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57982" y="7353300"/>
            <a:ext cx="1100709" cy="4114800"/>
          </a:xfrm>
          <a:custGeom>
            <a:avLst/>
            <a:gdLst/>
            <a:ahLst/>
            <a:cxnLst/>
            <a:rect l="l" t="t" r="r" b="b"/>
            <a:pathLst>
              <a:path w="1100709" h="4114800">
                <a:moveTo>
                  <a:pt x="0" y="0"/>
                </a:moveTo>
                <a:lnTo>
                  <a:pt x="1100709" y="0"/>
                </a:lnTo>
                <a:lnTo>
                  <a:pt x="11007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187291" y="6324600"/>
            <a:ext cx="1100709" cy="4114800"/>
          </a:xfrm>
          <a:custGeom>
            <a:avLst/>
            <a:gdLst/>
            <a:ahLst/>
            <a:cxnLst/>
            <a:rect l="l" t="t" r="r" b="b"/>
            <a:pathLst>
              <a:path w="1100709" h="4114800">
                <a:moveTo>
                  <a:pt x="0" y="0"/>
                </a:moveTo>
                <a:lnTo>
                  <a:pt x="1100709" y="0"/>
                </a:lnTo>
                <a:lnTo>
                  <a:pt x="11007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187291" y="-3657600"/>
            <a:ext cx="1100709" cy="4114800"/>
          </a:xfrm>
          <a:custGeom>
            <a:avLst/>
            <a:gdLst/>
            <a:ahLst/>
            <a:cxnLst/>
            <a:rect l="l" t="t" r="r" b="b"/>
            <a:pathLst>
              <a:path w="1100709" h="4114800">
                <a:moveTo>
                  <a:pt x="0" y="0"/>
                </a:moveTo>
                <a:lnTo>
                  <a:pt x="1100709" y="0"/>
                </a:lnTo>
                <a:lnTo>
                  <a:pt x="11007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52351" flipH="1">
            <a:off x="14353205" y="930082"/>
            <a:ext cx="1587281" cy="1616675"/>
          </a:xfrm>
          <a:custGeom>
            <a:avLst/>
            <a:gdLst/>
            <a:ahLst/>
            <a:cxnLst/>
            <a:rect l="l" t="t" r="r" b="b"/>
            <a:pathLst>
              <a:path w="1587281" h="1616675">
                <a:moveTo>
                  <a:pt x="1587281" y="0"/>
                </a:moveTo>
                <a:lnTo>
                  <a:pt x="0" y="0"/>
                </a:lnTo>
                <a:lnTo>
                  <a:pt x="0" y="1616674"/>
                </a:lnTo>
                <a:lnTo>
                  <a:pt x="1587281" y="1616674"/>
                </a:lnTo>
                <a:lnTo>
                  <a:pt x="15872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839921">
            <a:off x="16455451" y="18846"/>
            <a:ext cx="1665042" cy="1589358"/>
          </a:xfrm>
          <a:custGeom>
            <a:avLst/>
            <a:gdLst/>
            <a:ahLst/>
            <a:cxnLst/>
            <a:rect l="l" t="t" r="r" b="b"/>
            <a:pathLst>
              <a:path w="1665042" h="1589358">
                <a:moveTo>
                  <a:pt x="0" y="0"/>
                </a:moveTo>
                <a:lnTo>
                  <a:pt x="1665041" y="0"/>
                </a:lnTo>
                <a:lnTo>
                  <a:pt x="1665041" y="1589358"/>
                </a:lnTo>
                <a:lnTo>
                  <a:pt x="0" y="1589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0394" y="2987675"/>
            <a:ext cx="16167549" cy="5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0541" lvl="1" indent="-560271" algn="just">
              <a:lnSpc>
                <a:spcPts val="8304"/>
              </a:lnSpc>
              <a:buFont typeface="Arial"/>
              <a:buChar char="•"/>
            </a:pPr>
            <a:r>
              <a:rPr lang="en-US" sz="5190">
                <a:solidFill>
                  <a:srgbClr val="000000"/>
                </a:solidFill>
                <a:latin typeface="Open Sans Bold"/>
              </a:rPr>
              <a:t>Conduzimos uma pesquisa sobre petshops e clínicas veterinárias na área.</a:t>
            </a:r>
          </a:p>
          <a:p>
            <a:pPr algn="just">
              <a:lnSpc>
                <a:spcPts val="1660"/>
              </a:lnSpc>
            </a:pPr>
            <a:endParaRPr lang="en-US" sz="5190">
              <a:solidFill>
                <a:srgbClr val="000000"/>
              </a:solidFill>
              <a:latin typeface="Open Sans Bold"/>
            </a:endParaRPr>
          </a:p>
          <a:p>
            <a:pPr marL="1120541" lvl="1" indent="-560271" algn="just">
              <a:lnSpc>
                <a:spcPts val="8304"/>
              </a:lnSpc>
              <a:buFont typeface="Arial"/>
              <a:buChar char="•"/>
            </a:pPr>
            <a:r>
              <a:rPr lang="en-US" sz="5190">
                <a:solidFill>
                  <a:srgbClr val="000000"/>
                </a:solidFill>
                <a:latin typeface="Open Sans Bold"/>
              </a:rPr>
              <a:t>Cerca de 10 concorrentes são “pet frendly”. </a:t>
            </a:r>
          </a:p>
          <a:p>
            <a:pPr algn="just">
              <a:lnSpc>
                <a:spcPts val="1660"/>
              </a:lnSpc>
            </a:pPr>
            <a:endParaRPr lang="en-US" sz="5190">
              <a:solidFill>
                <a:srgbClr val="000000"/>
              </a:solidFill>
              <a:latin typeface="Open Sans Bold"/>
            </a:endParaRPr>
          </a:p>
          <a:p>
            <a:pPr marL="1120541" lvl="1" indent="-560271" algn="just">
              <a:lnSpc>
                <a:spcPts val="8304"/>
              </a:lnSpc>
              <a:buFont typeface="Arial"/>
              <a:buChar char="•"/>
            </a:pPr>
            <a:r>
              <a:rPr lang="en-US" sz="5190">
                <a:solidFill>
                  <a:srgbClr val="000000"/>
                </a:solidFill>
                <a:latin typeface="Open Sans Bold"/>
              </a:rPr>
              <a:t>Uma possibilidade a se pensar ao iniciar o novo negócio.</a:t>
            </a:r>
          </a:p>
        </p:txBody>
      </p:sp>
      <p:sp>
        <p:nvSpPr>
          <p:cNvPr id="18" name="Freeform 18"/>
          <p:cNvSpPr/>
          <p:nvPr/>
        </p:nvSpPr>
        <p:spPr>
          <a:xfrm rot="-969560">
            <a:off x="16149020" y="1374450"/>
            <a:ext cx="1619343" cy="1619343"/>
          </a:xfrm>
          <a:custGeom>
            <a:avLst/>
            <a:gdLst/>
            <a:ahLst/>
            <a:cxnLst/>
            <a:rect l="l" t="t" r="r" b="b"/>
            <a:pathLst>
              <a:path w="1619343" h="1619343">
                <a:moveTo>
                  <a:pt x="0" y="0"/>
                </a:moveTo>
                <a:lnTo>
                  <a:pt x="1619342" y="0"/>
                </a:lnTo>
                <a:lnTo>
                  <a:pt x="1619342" y="1619343"/>
                </a:lnTo>
                <a:lnTo>
                  <a:pt x="0" y="1619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0" y="994091"/>
            <a:ext cx="14686655" cy="1783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5"/>
              </a:lnSpc>
            </a:pPr>
            <a:r>
              <a:rPr lang="en-US" sz="6500" spc="929">
                <a:solidFill>
                  <a:srgbClr val="000000"/>
                </a:solidFill>
                <a:latin typeface="Hammersmith One"/>
              </a:rPr>
              <a:t>EXPLORANDO O POTENCIAL DO MERCADO 'PET FRIENDLY'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5036" y="-1198179"/>
            <a:ext cx="19783211" cy="18991882"/>
          </a:xfrm>
          <a:custGeom>
            <a:avLst/>
            <a:gdLst/>
            <a:ahLst/>
            <a:cxnLst/>
            <a:rect l="l" t="t" r="r" b="b"/>
            <a:pathLst>
              <a:path w="19783211" h="18991882">
                <a:moveTo>
                  <a:pt x="0" y="0"/>
                </a:moveTo>
                <a:lnTo>
                  <a:pt x="19783211" y="0"/>
                </a:lnTo>
                <a:lnTo>
                  <a:pt x="19783211" y="18991882"/>
                </a:lnTo>
                <a:lnTo>
                  <a:pt x="0" y="18991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30175" y="-1740969"/>
            <a:ext cx="19348351" cy="4784319"/>
          </a:xfrm>
          <a:custGeom>
            <a:avLst/>
            <a:gdLst/>
            <a:ahLst/>
            <a:cxnLst/>
            <a:rect l="l" t="t" r="r" b="b"/>
            <a:pathLst>
              <a:path w="19348351" h="4784319">
                <a:moveTo>
                  <a:pt x="0" y="0"/>
                </a:moveTo>
                <a:lnTo>
                  <a:pt x="19348350" y="0"/>
                </a:lnTo>
                <a:lnTo>
                  <a:pt x="19348350" y="4784320"/>
                </a:lnTo>
                <a:lnTo>
                  <a:pt x="0" y="4784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64275">
            <a:off x="16470793" y="2019936"/>
            <a:ext cx="1577014" cy="1655263"/>
          </a:xfrm>
          <a:custGeom>
            <a:avLst/>
            <a:gdLst/>
            <a:ahLst/>
            <a:cxnLst/>
            <a:rect l="l" t="t" r="r" b="b"/>
            <a:pathLst>
              <a:path w="1577014" h="1655263">
                <a:moveTo>
                  <a:pt x="0" y="0"/>
                </a:moveTo>
                <a:lnTo>
                  <a:pt x="1577014" y="0"/>
                </a:lnTo>
                <a:lnTo>
                  <a:pt x="1577014" y="1655263"/>
                </a:lnTo>
                <a:lnTo>
                  <a:pt x="0" y="165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4481" y="0"/>
            <a:ext cx="1812292" cy="1902214"/>
          </a:xfrm>
          <a:custGeom>
            <a:avLst/>
            <a:gdLst/>
            <a:ahLst/>
            <a:cxnLst/>
            <a:rect l="l" t="t" r="r" b="b"/>
            <a:pathLst>
              <a:path w="1812292" h="1902214">
                <a:moveTo>
                  <a:pt x="0" y="0"/>
                </a:moveTo>
                <a:lnTo>
                  <a:pt x="1812292" y="0"/>
                </a:lnTo>
                <a:lnTo>
                  <a:pt x="1812292" y="1902214"/>
                </a:lnTo>
                <a:lnTo>
                  <a:pt x="0" y="19022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01626">
            <a:off x="16502821" y="136252"/>
            <a:ext cx="817818" cy="1629711"/>
          </a:xfrm>
          <a:custGeom>
            <a:avLst/>
            <a:gdLst/>
            <a:ahLst/>
            <a:cxnLst/>
            <a:rect l="l" t="t" r="r" b="b"/>
            <a:pathLst>
              <a:path w="817818" h="1629711">
                <a:moveTo>
                  <a:pt x="0" y="0"/>
                </a:moveTo>
                <a:lnTo>
                  <a:pt x="817818" y="0"/>
                </a:lnTo>
                <a:lnTo>
                  <a:pt x="817818" y="1629711"/>
                </a:lnTo>
                <a:lnTo>
                  <a:pt x="0" y="16297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153910">
            <a:off x="1943378" y="1724830"/>
            <a:ext cx="1445755" cy="1111424"/>
          </a:xfrm>
          <a:custGeom>
            <a:avLst/>
            <a:gdLst/>
            <a:ahLst/>
            <a:cxnLst/>
            <a:rect l="l" t="t" r="r" b="b"/>
            <a:pathLst>
              <a:path w="1445755" h="1111424">
                <a:moveTo>
                  <a:pt x="0" y="0"/>
                </a:moveTo>
                <a:lnTo>
                  <a:pt x="1445755" y="0"/>
                </a:lnTo>
                <a:lnTo>
                  <a:pt x="1445755" y="1111424"/>
                </a:lnTo>
                <a:lnTo>
                  <a:pt x="0" y="11114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00673" y="727391"/>
            <a:ext cx="14686655" cy="1783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5"/>
              </a:lnSpc>
            </a:pPr>
            <a:r>
              <a:rPr lang="en-US" sz="6500" spc="929">
                <a:solidFill>
                  <a:srgbClr val="000000"/>
                </a:solidFill>
                <a:latin typeface="Hammersmith One"/>
              </a:rPr>
              <a:t> AVALIANDO A REPUTAÇÃO ONLINE</a:t>
            </a:r>
          </a:p>
        </p:txBody>
      </p:sp>
      <p:sp>
        <p:nvSpPr>
          <p:cNvPr id="9" name="Freeform 9"/>
          <p:cNvSpPr/>
          <p:nvPr/>
        </p:nvSpPr>
        <p:spPr>
          <a:xfrm rot="-424326">
            <a:off x="11582400" y="1962030"/>
            <a:ext cx="4499745" cy="711778"/>
          </a:xfrm>
          <a:custGeom>
            <a:avLst/>
            <a:gdLst/>
            <a:ahLst/>
            <a:cxnLst/>
            <a:rect l="l" t="t" r="r" b="b"/>
            <a:pathLst>
              <a:path w="4499745" h="711778">
                <a:moveTo>
                  <a:pt x="0" y="0"/>
                </a:moveTo>
                <a:lnTo>
                  <a:pt x="4499745" y="0"/>
                </a:lnTo>
                <a:lnTo>
                  <a:pt x="4499745" y="711778"/>
                </a:lnTo>
                <a:lnTo>
                  <a:pt x="0" y="7117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148667" y="2610170"/>
            <a:ext cx="17407967" cy="69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55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Classificação online dos concorrentes:</a:t>
            </a:r>
          </a:p>
          <a:p>
            <a:pPr algn="just">
              <a:lnSpc>
                <a:spcPts val="6342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          </a:t>
            </a:r>
          </a:p>
          <a:p>
            <a:pPr algn="just">
              <a:lnSpc>
                <a:spcPts val="6342"/>
              </a:lnSpc>
            </a:pPr>
            <a:endParaRPr lang="en-US" sz="4200">
              <a:solidFill>
                <a:srgbClr val="000000"/>
              </a:solidFill>
              <a:latin typeface="Open Sans Bold"/>
            </a:endParaRPr>
          </a:p>
          <a:p>
            <a:pPr marL="1079501" lvl="1" indent="-539750" algn="just">
              <a:lnSpc>
                <a:spcPts val="755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Maria e Maria:</a:t>
            </a:r>
          </a:p>
          <a:p>
            <a:pPr algn="just">
              <a:lnSpc>
                <a:spcPts val="6342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           </a:t>
            </a:r>
          </a:p>
          <a:p>
            <a:pPr algn="just">
              <a:lnSpc>
                <a:spcPts val="6342"/>
              </a:lnSpc>
            </a:pPr>
            <a:endParaRPr lang="en-US" sz="4200">
              <a:solidFill>
                <a:srgbClr val="000000"/>
              </a:solidFill>
              <a:latin typeface="Open Sans Bold"/>
            </a:endParaRPr>
          </a:p>
          <a:p>
            <a:pPr marL="1079501" lvl="1" indent="-539750" algn="just">
              <a:lnSpc>
                <a:spcPts val="755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Um indicativo positivo quanto a satisfação do cliente e qualidade percebida.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7167" y="3430971"/>
            <a:ext cx="17407967" cy="504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just">
              <a:lnSpc>
                <a:spcPts val="6342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Uma média de 4,6 estrelas;</a:t>
            </a:r>
          </a:p>
          <a:p>
            <a:pPr marL="906780" lvl="1" indent="-453390" algn="just">
              <a:lnSpc>
                <a:spcPts val="6342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Poucas avaliações.</a:t>
            </a:r>
          </a:p>
          <a:p>
            <a:pPr algn="just">
              <a:lnSpc>
                <a:spcPts val="7550"/>
              </a:lnSpc>
            </a:pPr>
            <a:endParaRPr lang="en-US" sz="4200">
              <a:solidFill>
                <a:srgbClr val="000000"/>
              </a:solidFill>
              <a:latin typeface="Open Sans Bold"/>
            </a:endParaRPr>
          </a:p>
          <a:p>
            <a:pPr marL="906780" lvl="1" indent="-453390" algn="just">
              <a:lnSpc>
                <a:spcPts val="6342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Uma avaliação de 4,8 estrelas;</a:t>
            </a:r>
          </a:p>
          <a:p>
            <a:pPr marL="906780" lvl="1" indent="-453390" algn="just">
              <a:lnSpc>
                <a:spcPts val="6342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Mais de 1,1 mil avaliações.</a:t>
            </a:r>
          </a:p>
          <a:p>
            <a:pPr algn="just">
              <a:lnSpc>
                <a:spcPts val="7550"/>
              </a:lnSpc>
            </a:pPr>
            <a:endParaRPr lang="en-US" sz="420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916650" cy="18916650"/>
          </a:xfrm>
          <a:custGeom>
            <a:avLst/>
            <a:gdLst/>
            <a:ahLst/>
            <a:cxnLst/>
            <a:rect l="l" t="t" r="r" b="b"/>
            <a:pathLst>
              <a:path w="18916650" h="18916650">
                <a:moveTo>
                  <a:pt x="0" y="0"/>
                </a:moveTo>
                <a:lnTo>
                  <a:pt x="18916650" y="0"/>
                </a:lnTo>
                <a:lnTo>
                  <a:pt x="18916650" y="18916650"/>
                </a:lnTo>
                <a:lnTo>
                  <a:pt x="0" y="18916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85725" cap="sq">
            <a:solidFill>
              <a:srgbClr val="0173E4">
                <a:alpha val="12941"/>
              </a:srgbClr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593951" y="581581"/>
            <a:ext cx="15061998" cy="1999138"/>
          </a:xfrm>
          <a:custGeom>
            <a:avLst/>
            <a:gdLst/>
            <a:ahLst/>
            <a:cxnLst/>
            <a:rect l="l" t="t" r="r" b="b"/>
            <a:pathLst>
              <a:path w="15061998" h="1999138">
                <a:moveTo>
                  <a:pt x="0" y="0"/>
                </a:moveTo>
                <a:lnTo>
                  <a:pt x="15061998" y="0"/>
                </a:lnTo>
                <a:lnTo>
                  <a:pt x="15061998" y="1999138"/>
                </a:lnTo>
                <a:lnTo>
                  <a:pt x="0" y="1999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58957" y="757753"/>
            <a:ext cx="21026258" cy="1646794"/>
            <a:chOff x="0" y="0"/>
            <a:chExt cx="28035011" cy="2195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38239" cy="2195725"/>
            </a:xfrm>
            <a:custGeom>
              <a:avLst/>
              <a:gdLst/>
              <a:ahLst/>
              <a:cxnLst/>
              <a:rect l="l" t="t" r="r" b="b"/>
              <a:pathLst>
                <a:path w="7738239" h="2195725">
                  <a:moveTo>
                    <a:pt x="0" y="0"/>
                  </a:moveTo>
                  <a:lnTo>
                    <a:pt x="7738239" y="0"/>
                  </a:lnTo>
                  <a:lnTo>
                    <a:pt x="7738239" y="2195725"/>
                  </a:lnTo>
                  <a:lnTo>
                    <a:pt x="0" y="2195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738239" y="490307"/>
              <a:ext cx="20296772" cy="1291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8"/>
                </a:lnSpc>
              </a:pPr>
              <a:r>
                <a:rPr lang="en-US" sz="6737" spc="963">
                  <a:solidFill>
                    <a:srgbClr val="000000"/>
                  </a:solidFill>
                  <a:latin typeface="Hammersmith One Bold Italics"/>
                </a:rPr>
                <a:t>ÁVEL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462340">
            <a:off x="15243827" y="2213953"/>
            <a:ext cx="1978457" cy="1679890"/>
          </a:xfrm>
          <a:custGeom>
            <a:avLst/>
            <a:gdLst/>
            <a:ahLst/>
            <a:cxnLst/>
            <a:rect l="l" t="t" r="r" b="b"/>
            <a:pathLst>
              <a:path w="1978457" h="1679890">
                <a:moveTo>
                  <a:pt x="0" y="0"/>
                </a:moveTo>
                <a:lnTo>
                  <a:pt x="1978457" y="0"/>
                </a:lnTo>
                <a:lnTo>
                  <a:pt x="1978457" y="1679889"/>
                </a:lnTo>
                <a:lnTo>
                  <a:pt x="0" y="1679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82909">
            <a:off x="16019812" y="247026"/>
            <a:ext cx="1652753" cy="1652753"/>
          </a:xfrm>
          <a:custGeom>
            <a:avLst/>
            <a:gdLst/>
            <a:ahLst/>
            <a:cxnLst/>
            <a:rect l="l" t="t" r="r" b="b"/>
            <a:pathLst>
              <a:path w="1652753" h="1652753">
                <a:moveTo>
                  <a:pt x="0" y="0"/>
                </a:moveTo>
                <a:lnTo>
                  <a:pt x="1652753" y="0"/>
                </a:lnTo>
                <a:lnTo>
                  <a:pt x="1652753" y="1652753"/>
                </a:lnTo>
                <a:lnTo>
                  <a:pt x="0" y="1652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60485" y="1056341"/>
            <a:ext cx="4657719" cy="114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4"/>
              </a:lnSpc>
            </a:pPr>
            <a:r>
              <a:rPr lang="en-US" sz="8182" spc="1170">
                <a:solidFill>
                  <a:srgbClr val="000000"/>
                </a:solidFill>
                <a:latin typeface="Hammersmith One"/>
              </a:rPr>
              <a:t>ESPAÇO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815773"/>
            <a:ext cx="17872086" cy="655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8735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Na maioria dos concorrentes pesquisados, </a:t>
            </a:r>
          </a:p>
          <a:p>
            <a:pPr algn="just">
              <a:lnSpc>
                <a:spcPts val="8735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       não há espaços dedicados ao Instagram.</a:t>
            </a:r>
          </a:p>
          <a:p>
            <a:pPr marL="1122679" lvl="1" indent="-561340" algn="just">
              <a:lnSpc>
                <a:spcPts val="8735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Um diferencial para a empresa.</a:t>
            </a:r>
          </a:p>
          <a:p>
            <a:pPr marL="1122679" lvl="1" indent="-561340" algn="just">
              <a:lnSpc>
                <a:spcPts val="8735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Atraindo um público jovem e engajado nas redes sociais.</a:t>
            </a:r>
          </a:p>
          <a:p>
            <a:pPr marL="1122679" lvl="1" indent="-561340" algn="just">
              <a:lnSpc>
                <a:spcPts val="8735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Beneficiando o marketing da empresa.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513</Words>
  <Application>Microsoft Office PowerPoint</Application>
  <PresentationFormat>Personalizar</PresentationFormat>
  <Paragraphs>116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2" baseType="lpstr">
      <vt:lpstr>Hammersmith One Bold Italics</vt:lpstr>
      <vt:lpstr>Hagrid Medium</vt:lpstr>
      <vt:lpstr>Belgrano Bold</vt:lpstr>
      <vt:lpstr>Hammersmith One</vt:lpstr>
      <vt:lpstr>Anonymous Pro Bold</vt:lpstr>
      <vt:lpstr>Arial</vt:lpstr>
      <vt:lpstr>Belgrano</vt:lpstr>
      <vt:lpstr>Open Sans Bold</vt:lpstr>
      <vt:lpstr>Clear Sans Bold</vt:lpstr>
      <vt:lpstr>Playfair Display Bold Italics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A</dc:title>
  <dc:creator>André Luiz</dc:creator>
  <cp:lastModifiedBy>ANDRE LUIZ RIBEIRO ANTUNES</cp:lastModifiedBy>
  <cp:revision>3</cp:revision>
  <dcterms:created xsi:type="dcterms:W3CDTF">2006-08-16T00:00:00Z</dcterms:created>
  <dcterms:modified xsi:type="dcterms:W3CDTF">2023-10-08T18:20:23Z</dcterms:modified>
  <dc:identifier>DAFujqR5gzU</dc:identifier>
</cp:coreProperties>
</file>